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56" r:id="rId1"/>
  </p:sldMasterIdLst>
  <p:notesMasterIdLst>
    <p:notesMasterId r:id="rId11"/>
  </p:notesMasterIdLst>
  <p:handoutMasterIdLst>
    <p:handoutMasterId r:id="rId12"/>
  </p:handoutMasterIdLst>
  <p:sldIdLst>
    <p:sldId id="633" r:id="rId2"/>
    <p:sldId id="799" r:id="rId3"/>
    <p:sldId id="800" r:id="rId4"/>
    <p:sldId id="801" r:id="rId5"/>
    <p:sldId id="774" r:id="rId6"/>
    <p:sldId id="803" r:id="rId7"/>
    <p:sldId id="802" r:id="rId8"/>
    <p:sldId id="804" r:id="rId9"/>
    <p:sldId id="805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orient="horz" pos="192">
          <p15:clr>
            <a:srgbClr val="A4A3A4"/>
          </p15:clr>
        </p15:guide>
        <p15:guide id="4" orient="horz" pos="768">
          <p15:clr>
            <a:srgbClr val="A4A3A4"/>
          </p15:clr>
        </p15:guide>
        <p15:guide id="5" pos="2882">
          <p15:clr>
            <a:srgbClr val="A4A3A4"/>
          </p15:clr>
        </p15:guide>
        <p15:guide id="6" pos="240">
          <p15:clr>
            <a:srgbClr val="A4A3A4"/>
          </p15:clr>
        </p15:guide>
        <p15:guide id="7" pos="5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orient="horz" pos="182">
          <p15:clr>
            <a:srgbClr val="A4A3A4"/>
          </p15:clr>
        </p15:guide>
        <p15:guide id="3" pos="2208">
          <p15:clr>
            <a:srgbClr val="A4A3A4"/>
          </p15:clr>
        </p15:guide>
        <p15:guide id="4" pos="209">
          <p15:clr>
            <a:srgbClr val="A4A3A4"/>
          </p15:clr>
        </p15:guide>
        <p15:guide id="5" pos="420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E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93" autoAdjust="0"/>
    <p:restoredTop sz="89970" autoAdjust="0"/>
  </p:normalViewPr>
  <p:slideViewPr>
    <p:cSldViewPr>
      <p:cViewPr varScale="1">
        <p:scale>
          <a:sx n="103" d="100"/>
          <a:sy n="103" d="100"/>
        </p:scale>
        <p:origin x="1016" y="184"/>
      </p:cViewPr>
      <p:guideLst>
        <p:guide orient="horz" pos="2159"/>
        <p:guide orient="horz" pos="3888"/>
        <p:guide orient="horz" pos="192"/>
        <p:guide orient="horz" pos="768"/>
        <p:guide pos="2882"/>
        <p:guide pos="240"/>
        <p:guide pos="55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632"/>
    </p:cViewPr>
  </p:sorterViewPr>
  <p:notesViewPr>
    <p:cSldViewPr>
      <p:cViewPr varScale="1">
        <p:scale>
          <a:sx n="51" d="100"/>
          <a:sy n="51" d="100"/>
        </p:scale>
        <p:origin x="-2232" y="-108"/>
      </p:cViewPr>
      <p:guideLst>
        <p:guide orient="horz" pos="2928"/>
        <p:guide orient="horz" pos="182"/>
        <p:guide pos="2208"/>
        <p:guide pos="209"/>
        <p:guide pos="4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tags" Target="tags/tag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263F57-1C5B-4D33-8805-07FEFD3567B9}" type="datetimeFigureOut">
              <a:rPr lang="en-US"/>
              <a:pPr>
                <a:defRPr/>
              </a:pPr>
              <a:t>10/22/17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2F8190-4F25-4CFF-80A9-E8B40CA8B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0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7402" y="8677276"/>
            <a:ext cx="1233311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31047" y="3254376"/>
            <a:ext cx="6348307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23973" y="8734426"/>
            <a:ext cx="3613926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1047" y="8734425"/>
            <a:ext cx="5387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27D8B9F4-B97B-4BF0-BD7F-6CBDD9CDD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604963" y="288925"/>
            <a:ext cx="3800475" cy="2851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677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7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3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9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626061-1A9A-4C26-A1C0-E3AD01C97554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8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g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ounded Rectangle 3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6" name="Picture 20" descr="foote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51625"/>
            <a:ext cx="91440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733800" y="1600200"/>
            <a:ext cx="4953000" cy="1219200"/>
          </a:xfrm>
        </p:spPr>
        <p:txBody>
          <a:bodyPr>
            <a:noAutofit/>
          </a:bodyPr>
          <a:lstStyle>
            <a:lvl1pPr algn="r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733800" y="2971800"/>
            <a:ext cx="4953000" cy="1752600"/>
          </a:xfrm>
        </p:spPr>
        <p:txBody>
          <a:bodyPr/>
          <a:lstStyle>
            <a:lvl1pPr marL="64008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     © 2015  All rights reserved.  Online Trust Alliance  (OTA) 				                                                                                                                    </a:t>
            </a:r>
            <a:fld id="{91AEB511-EC68-47B8-929C-0981E6C31053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3"/>
          <a:srcRect r="11866"/>
          <a:stretch/>
        </p:blipFill>
        <p:spPr>
          <a:xfrm>
            <a:off x="-34159" y="228600"/>
            <a:ext cx="2514600" cy="1505843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9144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© 2013.  All rights reserved.  Online Trust Alliance  (OTA) 				Slide </a:t>
            </a:r>
            <a:fld id="{80E9DB2A-3819-4E44-8612-FF1BCC85EC4B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940" y="6039196"/>
            <a:ext cx="1332460" cy="5693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© 2011.  All rights reserved.  Online Trust Alliance  (OTA) 							Slide </a:t>
            </a:r>
            <a:fld id="{EAFD9DBB-41ED-4633-96A6-3CF15344D7AE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940" y="6039196"/>
            <a:ext cx="1332460" cy="5693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181475" cy="4648200"/>
          </a:xfrm>
        </p:spPr>
        <p:txBody>
          <a:bodyPr/>
          <a:lstStyle>
            <a:lvl1pPr>
              <a:defRPr sz="2000"/>
            </a:lvl1pPr>
            <a:lvl2pPr>
              <a:defRPr sz="19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676400"/>
            <a:ext cx="4181475" cy="464820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9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Placeholder 21"/>
          <p:cNvSpPr>
            <a:spLocks noGrp="1"/>
          </p:cNvSpPr>
          <p:nvPr>
            <p:ph type="title"/>
          </p:nvPr>
        </p:nvSpPr>
        <p:spPr bwMode="auto">
          <a:xfrm>
            <a:off x="228600" y="9906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© 2011.  All rights reserved.  Online Trust Alliance  (OTA) 							Slide </a:t>
            </a:r>
            <a:fld id="{D6290DE5-871D-4078-9D6E-A3322D050B8C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940" y="6039196"/>
            <a:ext cx="1332460" cy="5693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21"/>
          <p:cNvSpPr>
            <a:spLocks noGrp="1"/>
          </p:cNvSpPr>
          <p:nvPr>
            <p:ph type="title"/>
          </p:nvPr>
        </p:nvSpPr>
        <p:spPr bwMode="auto">
          <a:xfrm>
            <a:off x="228600" y="9906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© 2011.  All rights reserved.  Online Trust Alliance  (OTA) 							Slide </a:t>
            </a:r>
            <a:fld id="{B7DB3985-B5E9-46D8-A41D-5C508E967B55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940" y="6039196"/>
            <a:ext cx="1332460" cy="5693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57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Placeholder 21"/>
          <p:cNvSpPr>
            <a:spLocks noGrp="1"/>
          </p:cNvSpPr>
          <p:nvPr>
            <p:ph type="title"/>
          </p:nvPr>
        </p:nvSpPr>
        <p:spPr bwMode="auto">
          <a:xfrm>
            <a:off x="228600" y="9906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     © 2011.  All rights reserved.  Online Trust Alliance  (OTA) 							Slide </a:t>
            </a:r>
            <a:fld id="{4AB8318C-0EB2-423E-9234-7C7B29F6EE21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940" y="6039196"/>
            <a:ext cx="1332460" cy="5693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943600"/>
            <a:ext cx="1371600" cy="72009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43600"/>
            <a:ext cx="1371600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07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34" name="Title Placeholder 21"/>
          <p:cNvSpPr>
            <a:spLocks noGrp="1"/>
          </p:cNvSpPr>
          <p:nvPr>
            <p:ph type="title"/>
          </p:nvPr>
        </p:nvSpPr>
        <p:spPr bwMode="auto">
          <a:xfrm>
            <a:off x="152400" y="192088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28600" y="1676400"/>
            <a:ext cx="8610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77000"/>
            <a:ext cx="9144000" cy="304800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     © 2015  All rights reserved.  Online Trust Alliance  (OTA) 				                                                                                                                     </a:t>
            </a:r>
            <a:fld id="{C1578499-EE1E-4C36-804E-15C5A2DE86E6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037" name="Picture 18" descr="footer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651625"/>
            <a:ext cx="91440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28600" y="1092200"/>
            <a:ext cx="864552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3" r:id="rId1"/>
    <p:sldLayoutId id="2147485434" r:id="rId2"/>
    <p:sldLayoutId id="2147485435" r:id="rId3"/>
    <p:sldLayoutId id="2147485436" r:id="rId4"/>
    <p:sldLayoutId id="2147485437" r:id="rId5"/>
    <p:sldLayoutId id="2147485438" r:id="rId6"/>
    <p:sldLayoutId id="2147485440" r:id="rId7"/>
    <p:sldLayoutId id="2147485441" r:id="rId8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B5395"/>
          </a:solidFill>
          <a:latin typeface="Arial"/>
          <a:ea typeface="+mj-ea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C88EE"/>
        </a:buClr>
        <a:buFont typeface="Georgia" pitchFamily="18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200" kern="1200">
          <a:solidFill>
            <a:schemeClr val="tx1"/>
          </a:solidFill>
          <a:latin typeface="Arial"/>
          <a:ea typeface="+mn-ea"/>
          <a:cs typeface="Arial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kern="1200">
          <a:solidFill>
            <a:schemeClr val="tx1"/>
          </a:solidFill>
          <a:latin typeface="Arial"/>
          <a:ea typeface="+mn-ea"/>
          <a:cs typeface="Arial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C88EE"/>
        </a:buClr>
        <a:buFont typeface="Georgia" pitchFamily="18" charset="0"/>
        <a:buChar char="▫"/>
        <a:defRPr sz="1700" kern="1200">
          <a:solidFill>
            <a:schemeClr val="tx1"/>
          </a:solidFill>
          <a:latin typeface="Arial"/>
          <a:ea typeface="+mn-ea"/>
          <a:cs typeface="Arial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talliance.org/IoTindustry" TargetMode="External"/><Relationship Id="rId4" Type="http://schemas.openxmlformats.org/officeDocument/2006/relationships/hyperlink" Target="https://otalliance.org/IoTconsumer" TargetMode="External"/><Relationship Id="rId5" Type="http://schemas.openxmlformats.org/officeDocument/2006/relationships/hyperlink" Target="https://otalliance.org/HonorRoll" TargetMode="External"/><Relationship Id="rId6" Type="http://schemas.openxmlformats.org/officeDocument/2006/relationships/hyperlink" Target="https://otalliance.org/membership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otalliance.org/Io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8001000" cy="3577193"/>
          </a:xfrm>
        </p:spPr>
        <p:txBody>
          <a:bodyPr>
            <a:normAutofit fontScale="90000"/>
          </a:bodyPr>
          <a:lstStyle/>
          <a:p>
            <a:pPr algn="l" eaLnBrk="1" hangingPunct="1">
              <a:spcBef>
                <a:spcPts val="1800"/>
              </a:spcBef>
              <a:spcAft>
                <a:spcPts val="1800"/>
              </a:spcAft>
              <a:defRPr/>
            </a:pPr>
            <a:r>
              <a:rPr lang="en-US" sz="4400" b="1" dirty="0" smtClean="0">
                <a:solidFill>
                  <a:srgbClr val="0070C0"/>
                </a:solidFill>
              </a:rPr>
              <a:t>OTA &amp; </a:t>
            </a:r>
            <a:r>
              <a:rPr lang="en-US" sz="4400" b="1" dirty="0" err="1" smtClean="0">
                <a:solidFill>
                  <a:srgbClr val="0070C0"/>
                </a:solidFill>
              </a:rPr>
              <a:t>IoT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</a:rPr>
              <a:t/>
            </a:r>
            <a:br>
              <a:rPr lang="en-US" sz="4400" b="1" dirty="0" smtClean="0">
                <a:solidFill>
                  <a:srgbClr val="0070C0"/>
                </a:solidFill>
              </a:rPr>
            </a:br>
            <a:r>
              <a:rPr lang="en-US" sz="3600" b="1" i="1" dirty="0" smtClean="0">
                <a:solidFill>
                  <a:srgbClr val="0070C0"/>
                </a:solidFill>
              </a:rPr>
              <a:t>A </a:t>
            </a:r>
            <a:r>
              <a:rPr lang="en-US" sz="3600" b="1" i="1" dirty="0" smtClean="0">
                <a:solidFill>
                  <a:srgbClr val="0070C0"/>
                </a:solidFill>
              </a:rPr>
              <a:t>S</a:t>
            </a:r>
            <a:r>
              <a:rPr lang="en-US" sz="3600" b="1" i="1" dirty="0" smtClean="0">
                <a:solidFill>
                  <a:srgbClr val="0070C0"/>
                </a:solidFill>
              </a:rPr>
              <a:t>hared </a:t>
            </a:r>
            <a:r>
              <a:rPr lang="en-US" sz="3600" b="1" i="1" dirty="0" smtClean="0">
                <a:solidFill>
                  <a:srgbClr val="0070C0"/>
                </a:solidFill>
              </a:rPr>
              <a:t>&amp; </a:t>
            </a:r>
            <a:r>
              <a:rPr lang="en-US" sz="3600" b="1" i="1" dirty="0">
                <a:solidFill>
                  <a:srgbClr val="0070C0"/>
                </a:solidFill>
              </a:rPr>
              <a:t>C</a:t>
            </a:r>
            <a:r>
              <a:rPr lang="en-US" sz="3600" b="1" i="1" dirty="0" smtClean="0">
                <a:solidFill>
                  <a:srgbClr val="0070C0"/>
                </a:solidFill>
              </a:rPr>
              <a:t>ollaborative </a:t>
            </a:r>
            <a:r>
              <a:rPr lang="en-US" sz="3600" b="1" i="1" dirty="0">
                <a:solidFill>
                  <a:srgbClr val="0070C0"/>
                </a:solidFill>
              </a:rPr>
              <a:t>R</a:t>
            </a:r>
            <a:r>
              <a:rPr lang="en-US" sz="3600" b="1" i="1" dirty="0" smtClean="0">
                <a:solidFill>
                  <a:srgbClr val="0070C0"/>
                </a:solidFill>
              </a:rPr>
              <a:t>esponsibility</a:t>
            </a: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/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24 October</a:t>
            </a:r>
            <a:r>
              <a:rPr lang="en-US" sz="3100" dirty="0" smtClean="0"/>
              <a:t> </a:t>
            </a:r>
            <a:r>
              <a:rPr lang="en-US" sz="3100" dirty="0" smtClean="0"/>
              <a:t>2017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3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0"/>
            <a:ext cx="2286000" cy="190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2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191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Founded as Industry Trade </a:t>
            </a:r>
            <a:r>
              <a:rPr lang="en-US" dirty="0" err="1" smtClean="0"/>
              <a:t>Organisation</a:t>
            </a:r>
            <a:r>
              <a:rPr lang="en-US" dirty="0" smtClean="0"/>
              <a:t> in 2007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65 members (e.g. </a:t>
            </a:r>
            <a:r>
              <a:rPr lang="en-US" dirty="0" err="1" smtClean="0"/>
              <a:t>DigiCert</a:t>
            </a:r>
            <a:r>
              <a:rPr lang="en-US" dirty="0" smtClean="0"/>
              <a:t>, Symantec, Verisign, Microsoft, Twitter, Coles)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Internet Society and OTA merged in April 2017, with OTA members becoming ISOC members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Objectives and Activities: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Promote best practices in protection of user security, privacy and identity, including data stewardship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Develop meaningful self-regulation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Online Trust Alliance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19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Cable </a:t>
            </a:r>
            <a:r>
              <a:rPr lang="en-US" sz="2000" dirty="0"/>
              <a:t>modem, router, </a:t>
            </a:r>
            <a:r>
              <a:rPr lang="en-US" sz="2000" dirty="0" smtClean="0"/>
              <a:t>switch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2 x </a:t>
            </a:r>
            <a:r>
              <a:rPr lang="en-US" sz="2000" dirty="0" err="1" smtClean="0"/>
              <a:t>WiFi</a:t>
            </a:r>
            <a:r>
              <a:rPr lang="en-US" sz="2000" dirty="0" smtClean="0"/>
              <a:t> access points</a:t>
            </a:r>
            <a:endParaRPr lang="en-US" sz="2000" dirty="0"/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2 </a:t>
            </a:r>
            <a:r>
              <a:rPr lang="en-US" sz="2000" dirty="0"/>
              <a:t>Apple Macs, 2 PCs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/>
              <a:t>iPhones (4), iPads (6), Android </a:t>
            </a:r>
            <a:r>
              <a:rPr lang="en-US" sz="2000" dirty="0" smtClean="0"/>
              <a:t>phone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1 x Synology RAID server (multimedia, backup and security) 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/>
              <a:t>1</a:t>
            </a:r>
            <a:r>
              <a:rPr lang="en-US" sz="2000" dirty="0" smtClean="0"/>
              <a:t> x network printer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Smart </a:t>
            </a:r>
            <a:r>
              <a:rPr lang="en-US" sz="2000" dirty="0"/>
              <a:t>televisions (2), multimedia systems (2), gaming controller (1) 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/>
              <a:t>Home security devices </a:t>
            </a:r>
            <a:r>
              <a:rPr lang="mr-IN" sz="2000" dirty="0"/>
              <a:t>–</a:t>
            </a:r>
            <a:r>
              <a:rPr lang="en-US" sz="2000" dirty="0"/>
              <a:t> </a:t>
            </a:r>
            <a:r>
              <a:rPr lang="en-US" sz="2000" dirty="0" smtClean="0"/>
              <a:t>security cameras </a:t>
            </a:r>
            <a:r>
              <a:rPr lang="en-US" sz="2000" dirty="0"/>
              <a:t>(2), burglar alarm, smoke and fire sensors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Home </a:t>
            </a:r>
            <a:r>
              <a:rPr lang="en-US" sz="2000" dirty="0"/>
              <a:t>automation </a:t>
            </a:r>
            <a:r>
              <a:rPr lang="mr-IN" sz="2000" dirty="0"/>
              <a:t>–</a:t>
            </a:r>
            <a:r>
              <a:rPr lang="en-US" sz="2000" dirty="0"/>
              <a:t> </a:t>
            </a:r>
            <a:r>
              <a:rPr lang="en-US" sz="2000" dirty="0" smtClean="0"/>
              <a:t>would like to add lighting and temperature controls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At least 30 devices in 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IoT</a:t>
            </a:r>
            <a:r>
              <a:rPr lang="en-US" sz="3600" dirty="0" smtClean="0"/>
              <a:t> Challenges (starting with my house)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25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343400"/>
          </a:xfrm>
        </p:spPr>
        <p:txBody>
          <a:bodyPr/>
          <a:lstStyle/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I’m a reasonably astute technical user;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I bought devices that support SSL/TLS management, IPv6, configurable security, and encrypted data transmission + storage;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/>
              <a:t>a</a:t>
            </a:r>
            <a:r>
              <a:rPr lang="en-US" sz="2000" dirty="0" smtClean="0"/>
              <a:t>nd, I have an idea how to do network monitoring</a:t>
            </a:r>
            <a:endParaRPr lang="en-US" sz="2000" dirty="0"/>
          </a:p>
          <a:p>
            <a:pPr marL="165100" indent="0">
              <a:lnSpc>
                <a:spcPct val="120000"/>
              </a:lnSpc>
              <a:buNone/>
            </a:pPr>
            <a:r>
              <a:rPr lang="en-US" sz="2000" b="1" dirty="0" smtClean="0"/>
              <a:t>BUT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I’m time poor, not at home much, and can’t monitor everything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I’ve little/no idea who these devices are communicating with, and who is communicating with them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I’ve little/no idea what data is being collected, and where it’s going 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Many devices have stopped being supported (usually 1-2 years)</a:t>
            </a:r>
          </a:p>
          <a:p>
            <a:pPr marL="508000" indent="-342900">
              <a:lnSpc>
                <a:spcPct val="120000"/>
              </a:lnSpc>
            </a:pPr>
            <a:r>
              <a:rPr lang="en-US" sz="2000" dirty="0" smtClean="0"/>
              <a:t>Some of the ‘secure’ aspects have been deprecated (e.g. TLSv1)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is going 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0883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" t="-2105" r="926" b="10537"/>
          <a:stretch/>
        </p:blipFill>
        <p:spPr>
          <a:xfrm>
            <a:off x="609600" y="-76199"/>
            <a:ext cx="7680960" cy="6551407"/>
          </a:xfrm>
        </p:spPr>
      </p:pic>
    </p:spTree>
    <p:extLst>
      <p:ext uri="{BB962C8B-B14F-4D97-AF65-F5344CB8AC3E}">
        <p14:creationId xmlns:p14="http://schemas.microsoft.com/office/powerpoint/2010/main" val="1056167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191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But there are ~40 different </a:t>
            </a:r>
            <a:r>
              <a:rPr lang="en-US" sz="2000" dirty="0" err="1" smtClean="0"/>
              <a:t>IoT</a:t>
            </a:r>
            <a:r>
              <a:rPr lang="en-US" sz="2000" dirty="0" smtClean="0"/>
              <a:t> industry bodies!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OTA decided to take broad multi-stakeholder approach to assess </a:t>
            </a:r>
            <a:r>
              <a:rPr lang="en-US" sz="2000" dirty="0" err="1" smtClean="0"/>
              <a:t>IoT</a:t>
            </a:r>
            <a:r>
              <a:rPr lang="en-US" sz="2000" dirty="0" smtClean="0"/>
              <a:t> risks, and </a:t>
            </a:r>
            <a:r>
              <a:rPr lang="en-US" sz="2000" dirty="0"/>
              <a:t>address security, privacy and life-cycle sustainability in </a:t>
            </a:r>
            <a:r>
              <a:rPr lang="en-US" sz="2000" dirty="0" err="1"/>
              <a:t>IoT</a:t>
            </a:r>
            <a:r>
              <a:rPr lang="en-US" sz="2000" dirty="0"/>
              <a:t> products and </a:t>
            </a:r>
            <a:r>
              <a:rPr lang="en-US" sz="2000" dirty="0" smtClean="0"/>
              <a:t>services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OTA’s </a:t>
            </a:r>
            <a:r>
              <a:rPr lang="en-US" sz="2000" dirty="0" err="1"/>
              <a:t>IoT</a:t>
            </a:r>
            <a:r>
              <a:rPr lang="en-US" sz="2000" dirty="0"/>
              <a:t> Trustworthy Working Group (ITWG) was established in January 2015, chartered with development of an </a:t>
            </a:r>
            <a:r>
              <a:rPr lang="en-US" sz="2000" dirty="0" err="1"/>
              <a:t>IoT</a:t>
            </a:r>
            <a:r>
              <a:rPr lang="en-US" sz="2000" dirty="0"/>
              <a:t> Trust </a:t>
            </a:r>
            <a:r>
              <a:rPr lang="en-US" sz="2000" dirty="0" smtClean="0"/>
              <a:t>Framework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Consultation with more than 100 device manufacturers, major retailers, security and private experts, consumer testing and advocacy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, and governments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Published </a:t>
            </a:r>
            <a:r>
              <a:rPr lang="en-US" sz="2000" dirty="0" err="1"/>
              <a:t>IoT</a:t>
            </a:r>
            <a:r>
              <a:rPr lang="en-US" sz="2000" dirty="0"/>
              <a:t> Security &amp; Privacy Trust </a:t>
            </a:r>
            <a:r>
              <a:rPr lang="en-US" sz="2000" dirty="0" smtClean="0"/>
              <a:t>Framework in March 2016, updated several times, latest version (v2.5) released June 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92088"/>
            <a:ext cx="8686800" cy="609600"/>
          </a:xfrm>
        </p:spPr>
        <p:txBody>
          <a:bodyPr/>
          <a:lstStyle/>
          <a:p>
            <a:r>
              <a:rPr lang="en-US" sz="3600" dirty="0" smtClean="0"/>
              <a:t>Something must be done!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3060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343400"/>
          </a:xfrm>
        </p:spPr>
        <p:txBody>
          <a:bodyPr/>
          <a:lstStyle/>
          <a:p>
            <a:pPr marL="16510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000" b="1" dirty="0" smtClean="0"/>
              <a:t>40 principles in 4 key areas to </a:t>
            </a:r>
            <a:r>
              <a:rPr lang="en-US" sz="2000" b="1" dirty="0"/>
              <a:t>secure </a:t>
            </a:r>
            <a:r>
              <a:rPr lang="en-US" sz="2000" b="1" dirty="0" err="1"/>
              <a:t>IoT</a:t>
            </a:r>
            <a:r>
              <a:rPr lang="en-US" sz="2000" b="1" dirty="0"/>
              <a:t> devices and their </a:t>
            </a:r>
            <a:r>
              <a:rPr lang="en-US" sz="2000" b="1" dirty="0" smtClean="0"/>
              <a:t>data:</a:t>
            </a:r>
            <a:endParaRPr lang="en-US" sz="2000" b="1" dirty="0"/>
          </a:p>
          <a:p>
            <a:pPr marL="508000" indent="-342900">
              <a:lnSpc>
                <a:spcPct val="120000"/>
              </a:lnSpc>
              <a:spcAft>
                <a:spcPts val="600"/>
              </a:spcAft>
            </a:pPr>
            <a:r>
              <a:rPr lang="en-US" sz="2000" dirty="0"/>
              <a:t>Security – ensure devices use cryptographic protocols by default, only open physical and virtual ports and services that are required, regular monitoring of security settings, verifiable </a:t>
            </a:r>
            <a:r>
              <a:rPr lang="en-US" sz="2000" dirty="0" smtClean="0"/>
              <a:t>patches</a:t>
            </a:r>
            <a:endParaRPr lang="en-US" sz="2000" dirty="0"/>
          </a:p>
          <a:p>
            <a:pPr marL="508000" indent="-342900">
              <a:lnSpc>
                <a:spcPct val="120000"/>
              </a:lnSpc>
              <a:spcAft>
                <a:spcPts val="600"/>
              </a:spcAft>
            </a:pPr>
            <a:r>
              <a:rPr lang="en-US" sz="2000" dirty="0"/>
              <a:t>User Access &amp; Credentials – strong authentication, storing of credentials, and anti-brute forcing measures</a:t>
            </a:r>
          </a:p>
          <a:p>
            <a:pPr marL="508000" indent="-342900">
              <a:lnSpc>
                <a:spcPct val="120000"/>
              </a:lnSpc>
              <a:spcAft>
                <a:spcPts val="600"/>
              </a:spcAft>
            </a:pPr>
            <a:r>
              <a:rPr lang="en-US" sz="2000" dirty="0"/>
              <a:t>Privacy, Disclosure &amp; Transparency – what data is being transferred, only collecting data with affirmative user support, disclose end-of-life security and patch support</a:t>
            </a:r>
          </a:p>
          <a:p>
            <a:pPr marL="508000" indent="-342900">
              <a:lnSpc>
                <a:spcPct val="120000"/>
              </a:lnSpc>
              <a:spcAft>
                <a:spcPts val="600"/>
              </a:spcAft>
            </a:pPr>
            <a:r>
              <a:rPr lang="en-US" sz="2000" dirty="0"/>
              <a:t>Notifications – sending authenticated messages to </a:t>
            </a:r>
            <a:r>
              <a:rPr lang="en-US" sz="2000" dirty="0" smtClean="0"/>
              <a:t>users</a:t>
            </a:r>
          </a:p>
          <a:p>
            <a:pPr marL="16510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1600" dirty="0"/>
              <a:t>https://</a:t>
            </a:r>
            <a:r>
              <a:rPr lang="en-US" sz="1600" dirty="0" err="1"/>
              <a:t>otalliance.org</a:t>
            </a:r>
            <a:r>
              <a:rPr lang="en-US" sz="1600" dirty="0"/>
              <a:t>/system/files/files/initiative/documents/iot_trust_framework6-22.pdf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OTA </a:t>
            </a:r>
            <a:r>
              <a:rPr lang="en-US" sz="3200" dirty="0" err="1"/>
              <a:t>IoT</a:t>
            </a:r>
            <a:r>
              <a:rPr lang="en-US" sz="3200" dirty="0"/>
              <a:t> Security &amp; Privacy Trust </a:t>
            </a:r>
            <a:r>
              <a:rPr lang="en-US" sz="3200" dirty="0" smtClean="0"/>
              <a:t>Framework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8794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343400"/>
          </a:xfrm>
        </p:spPr>
        <p:txBody>
          <a:bodyPr/>
          <a:lstStyle/>
          <a:p>
            <a:pPr marL="508000" indent="-342900">
              <a:lnSpc>
                <a:spcPct val="120000"/>
              </a:lnSpc>
              <a:spcAft>
                <a:spcPts val="600"/>
              </a:spcAft>
            </a:pPr>
            <a:r>
              <a:rPr lang="en-US" sz="2000" dirty="0"/>
              <a:t>Other </a:t>
            </a:r>
            <a:r>
              <a:rPr lang="en-US" sz="2000" dirty="0" err="1" smtClean="0"/>
              <a:t>IoT</a:t>
            </a:r>
            <a:r>
              <a:rPr lang="en-US" sz="2000" dirty="0" smtClean="0"/>
              <a:t> frameworks exist (e.g. OWASP, IOTSF), but tend to focus on specific areas like interoperability and security</a:t>
            </a:r>
          </a:p>
          <a:p>
            <a:pPr marL="508000" indent="-342900"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/>
              <a:t>OTA is arguably the only holistic </a:t>
            </a:r>
            <a:r>
              <a:rPr lang="en-US" sz="2000" dirty="0" err="1" smtClean="0"/>
              <a:t>IoT</a:t>
            </a:r>
            <a:r>
              <a:rPr lang="en-US" sz="2000" dirty="0" smtClean="0"/>
              <a:t> framework, although has overlaps with many of the others</a:t>
            </a:r>
          </a:p>
          <a:p>
            <a:pPr marL="508000" indent="-342900"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/>
              <a:t>Talking with several leading manufacturers and suppliers who are agreed in principle, but still some legalities to resolve</a:t>
            </a:r>
          </a:p>
          <a:p>
            <a:pPr marL="508000" indent="-342900"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/>
              <a:t>Several large retailers are planning to use OTA framework as filter for carrying products</a:t>
            </a:r>
          </a:p>
          <a:p>
            <a:pPr marL="508000" indent="-342900"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/>
              <a:t>Working with consumer testing and review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probably initially producing rankings than certification </a:t>
            </a:r>
            <a:r>
              <a:rPr lang="en-US" sz="2000" dirty="0" err="1" smtClean="0"/>
              <a:t>programmes</a:t>
            </a:r>
            <a:endParaRPr lang="en-US" sz="2000" dirty="0" smtClean="0"/>
          </a:p>
          <a:p>
            <a:pPr marL="508000" indent="-342900">
              <a:lnSpc>
                <a:spcPct val="120000"/>
              </a:lnSpc>
              <a:spcAft>
                <a:spcPts val="600"/>
              </a:spcAft>
            </a:pPr>
            <a:r>
              <a:rPr lang="en-US" sz="2000" dirty="0"/>
              <a:t>F</a:t>
            </a:r>
            <a:r>
              <a:rPr lang="en-US" sz="2000" dirty="0" smtClean="0"/>
              <a:t>ramework is conformant with NTIA </a:t>
            </a:r>
            <a:r>
              <a:rPr lang="en-US" sz="2000" dirty="0" err="1" smtClean="0"/>
              <a:t>IoT</a:t>
            </a:r>
            <a:r>
              <a:rPr lang="en-US" sz="2000" dirty="0" smtClean="0"/>
              <a:t> </a:t>
            </a:r>
            <a:r>
              <a:rPr lang="en-US" sz="2000" dirty="0" err="1" smtClean="0"/>
              <a:t>Multistakeholder</a:t>
            </a:r>
            <a:r>
              <a:rPr lang="en-US" sz="2000" dirty="0" smtClean="0"/>
              <a:t> recommendations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Okay, but so what?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9616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More Information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1447800"/>
            <a:ext cx="866362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C88EE"/>
              </a:buClr>
              <a:buFont typeface="Georgia" pitchFamily="18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C88EE"/>
              </a:buClr>
              <a:buFont typeface="Georgia" pitchFamily="18" charset="0"/>
              <a:buChar char="▫"/>
              <a:defRPr sz="17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dirty="0" err="1"/>
              <a:t>IoT</a:t>
            </a:r>
            <a:r>
              <a:rPr lang="en-US" dirty="0"/>
              <a:t> Resources </a:t>
            </a:r>
            <a:r>
              <a:rPr lang="en-US" dirty="0">
                <a:hlinkClick r:id="rId2"/>
              </a:rPr>
              <a:t>https://otalliance.org/IoT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Industry </a:t>
            </a:r>
            <a:r>
              <a:rPr lang="en-US" dirty="0">
                <a:hlinkClick r:id="rId3"/>
              </a:rPr>
              <a:t>https://otalliance.org/IoTindustry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Consumer </a:t>
            </a:r>
            <a:r>
              <a:rPr lang="en-US" dirty="0">
                <a:hlinkClick r:id="rId4"/>
              </a:rPr>
              <a:t>https://otalliance.org/IoTconsumer</a:t>
            </a:r>
            <a:r>
              <a:rPr lang="en-US" dirty="0"/>
              <a:t> 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/>
              <a:t>Online Trust Honor Roll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otalliance.org/HonorRoll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Join ISOC/OTA </a:t>
            </a:r>
            <a:r>
              <a:rPr lang="en-US" dirty="0" smtClean="0">
                <a:hlinkClick r:id="rId6"/>
              </a:rPr>
              <a:t>https://otalliance.org/membership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9723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2010DC_Recap-10_7x">
  <a:themeElements>
    <a:clrScheme name="Custom 3">
      <a:dk1>
        <a:sysClr val="windowText" lastClr="000000"/>
      </a:dk1>
      <a:lt1>
        <a:sysClr val="window" lastClr="FFFFFF"/>
      </a:lt1>
      <a:dk2>
        <a:srgbClr val="268ED4"/>
      </a:dk2>
      <a:lt2>
        <a:srgbClr val="DBF5F9"/>
      </a:lt2>
      <a:accent1>
        <a:srgbClr val="0F6FC6"/>
      </a:accent1>
      <a:accent2>
        <a:srgbClr val="000000"/>
      </a:accent2>
      <a:accent3>
        <a:srgbClr val="90C6F6"/>
      </a:accent3>
      <a:accent4>
        <a:srgbClr val="6597E9"/>
      </a:accent4>
      <a:accent5>
        <a:srgbClr val="3DA2F5"/>
      </a:accent5>
      <a:accent6>
        <a:srgbClr val="1C508A"/>
      </a:accent6>
      <a:hlink>
        <a:srgbClr val="268ED4"/>
      </a:hlink>
      <a:folHlink>
        <a:srgbClr val="009DD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ymantec_Color_Theme_v3">
      <a:dk1>
        <a:sysClr val="windowText" lastClr="000000"/>
      </a:dk1>
      <a:lt1>
        <a:sysClr val="window" lastClr="FFFFFF"/>
      </a:lt1>
      <a:dk2>
        <a:srgbClr val="000000"/>
      </a:dk2>
      <a:lt2>
        <a:srgbClr val="9A918C"/>
      </a:lt2>
      <a:accent1>
        <a:srgbClr val="5482AB"/>
      </a:accent1>
      <a:accent2>
        <a:srgbClr val="FDBB30"/>
      </a:accent2>
      <a:accent3>
        <a:srgbClr val="8E9300"/>
      </a:accent3>
      <a:accent4>
        <a:srgbClr val="E84920"/>
      </a:accent4>
      <a:accent5>
        <a:srgbClr val="7CA295"/>
      </a:accent5>
      <a:accent6>
        <a:srgbClr val="E98306"/>
      </a:accent6>
      <a:hlink>
        <a:srgbClr val="5482AB"/>
      </a:hlink>
      <a:folHlink>
        <a:srgbClr val="E983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ymantec_Color_Theme_v3">
      <a:dk1>
        <a:sysClr val="windowText" lastClr="000000"/>
      </a:dk1>
      <a:lt1>
        <a:sysClr val="window" lastClr="FFFFFF"/>
      </a:lt1>
      <a:dk2>
        <a:srgbClr val="000000"/>
      </a:dk2>
      <a:lt2>
        <a:srgbClr val="9A918C"/>
      </a:lt2>
      <a:accent1>
        <a:srgbClr val="5482AB"/>
      </a:accent1>
      <a:accent2>
        <a:srgbClr val="FDBB30"/>
      </a:accent2>
      <a:accent3>
        <a:srgbClr val="8E9300"/>
      </a:accent3>
      <a:accent4>
        <a:srgbClr val="E84920"/>
      </a:accent4>
      <a:accent5>
        <a:srgbClr val="7CA295"/>
      </a:accent5>
      <a:accent6>
        <a:srgbClr val="E98306"/>
      </a:accent6>
      <a:hlink>
        <a:srgbClr val="5482AB"/>
      </a:hlink>
      <a:folHlink>
        <a:srgbClr val="E983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620</Words>
  <Application>Microsoft Macintosh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 2</vt:lpstr>
      <vt:lpstr>Arial</vt:lpstr>
      <vt:lpstr>1_2010DC_Recap-10_7x</vt:lpstr>
      <vt:lpstr>OTA &amp; IoT  A Shared &amp; Collaborative Responsibility     24 October 2017 </vt:lpstr>
      <vt:lpstr>Online Trust Alliance </vt:lpstr>
      <vt:lpstr>IoT Challenges (starting with my house) </vt:lpstr>
      <vt:lpstr>What is going on?</vt:lpstr>
      <vt:lpstr>PowerPoint Presentation</vt:lpstr>
      <vt:lpstr>Something must be done!</vt:lpstr>
      <vt:lpstr>OTA IoT Security &amp; Privacy Trust Framework</vt:lpstr>
      <vt:lpstr>Okay, but so what?</vt:lpstr>
      <vt:lpstr>More Information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2013-04-12T06:33:57Z</dcterms:created>
  <dcterms:modified xsi:type="dcterms:W3CDTF">2017-10-23T12:48:16Z</dcterms:modified>
</cp:coreProperties>
</file>