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4" r:id="rId3"/>
    <p:sldId id="266" r:id="rId4"/>
    <p:sldId id="265" r:id="rId5"/>
    <p:sldId id="267" r:id="rId6"/>
    <p:sldId id="268" r:id="rId7"/>
    <p:sldId id="274" r:id="rId8"/>
    <p:sldId id="275" r:id="rId9"/>
    <p:sldId id="276" r:id="rId10"/>
    <p:sldId id="278" r:id="rId11"/>
    <p:sldId id="279" r:id="rId12"/>
    <p:sldId id="280" r:id="rId13"/>
    <p:sldId id="281" r:id="rId14"/>
    <p:sldId id="305" r:id="rId15"/>
    <p:sldId id="282" r:id="rId16"/>
    <p:sldId id="289" r:id="rId17"/>
    <p:sldId id="283" r:id="rId18"/>
    <p:sldId id="294" r:id="rId19"/>
    <p:sldId id="295" r:id="rId20"/>
    <p:sldId id="297" r:id="rId21"/>
    <p:sldId id="298" r:id="rId22"/>
    <p:sldId id="296" r:id="rId23"/>
    <p:sldId id="299" r:id="rId24"/>
    <p:sldId id="300" r:id="rId25"/>
    <p:sldId id="301" r:id="rId26"/>
    <p:sldId id="302" r:id="rId27"/>
    <p:sldId id="303" r:id="rId28"/>
    <p:sldId id="304" r:id="rId29"/>
    <p:sldId id="286" r:id="rId30"/>
    <p:sldId id="287" r:id="rId31"/>
    <p:sldId id="288"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0"/>
    <p:restoredTop sz="94684"/>
  </p:normalViewPr>
  <p:slideViewPr>
    <p:cSldViewPr snapToGrid="0" snapToObjects="1">
      <p:cViewPr>
        <p:scale>
          <a:sx n="80" d="100"/>
          <a:sy n="80" d="100"/>
        </p:scale>
        <p:origin x="-296"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999418"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extBox 1"/>
          <p:cNvSpPr txBox="1"/>
          <p:nvPr userDrawn="1"/>
        </p:nvSpPr>
        <p:spPr>
          <a:xfrm>
            <a:off x="8264404" y="9251950"/>
            <a:ext cx="378789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latin typeface="+mn-lt"/>
                <a:ea typeface="+mn-ea"/>
                <a:cs typeface="+mn-cs"/>
                <a:sym typeface="Helvetica Light"/>
              </a:rPr>
              <a:t>Nuno</a:t>
            </a:r>
            <a:r>
              <a:rPr kumimoji="0" lang="en-US" sz="1800" b="0" i="0" u="none" strike="noStrike" cap="none" spc="0" normalizeH="0" baseline="0" dirty="0" smtClean="0">
                <a:ln>
                  <a:noFill/>
                </a:ln>
                <a:solidFill>
                  <a:srgbClr val="000000"/>
                </a:solidFill>
                <a:effectLst/>
                <a:uFillTx/>
                <a:latin typeface="+mn-lt"/>
                <a:ea typeface="+mn-ea"/>
                <a:cs typeface="+mn-cs"/>
                <a:sym typeface="Helvetica Light"/>
              </a:rPr>
              <a:t> M. Garcia </a:t>
            </a:r>
            <a:r>
              <a:rPr kumimoji="0" lang="mr-IN" sz="1800" b="0" i="0" u="none" strike="noStrike" cap="none" spc="0" normalizeH="0" baseline="0" dirty="0" smtClean="0">
                <a:ln>
                  <a:noFill/>
                </a:ln>
                <a:solidFill>
                  <a:srgbClr val="000000"/>
                </a:solidFill>
                <a:effectLst/>
                <a:uFillTx/>
                <a:latin typeface="+mn-lt"/>
                <a:ea typeface="+mn-ea"/>
                <a:cs typeface="+mn-cs"/>
                <a:sym typeface="Helvetica Light"/>
              </a:rPr>
              <a:t>–</a:t>
            </a:r>
            <a:r>
              <a:rPr kumimoji="0" lang="en-US" sz="1800" b="0" i="0" u="none" strike="noStrike" cap="none" spc="0" normalizeH="0" baseline="0" dirty="0" smtClean="0">
                <a:ln>
                  <a:noFill/>
                </a:ln>
                <a:solidFill>
                  <a:srgbClr val="000000"/>
                </a:solidFill>
                <a:effectLst/>
                <a:uFillTx/>
                <a:latin typeface="+mn-lt"/>
                <a:ea typeface="+mn-ea"/>
                <a:cs typeface="+mn-cs"/>
                <a:sym typeface="Helvetica Light"/>
              </a:rPr>
              <a:t> </a:t>
            </a:r>
            <a:r>
              <a:rPr kumimoji="0" lang="en-US" sz="1800" b="0" i="0" u="none" strike="noStrike" cap="none" spc="0" normalizeH="0" baseline="0" dirty="0" err="1" smtClean="0">
                <a:ln>
                  <a:noFill/>
                </a:ln>
                <a:solidFill>
                  <a:srgbClr val="000000"/>
                </a:solidFill>
                <a:effectLst/>
                <a:uFillTx/>
                <a:latin typeface="+mn-lt"/>
                <a:ea typeface="+mn-ea"/>
                <a:cs typeface="+mn-cs"/>
                <a:sym typeface="Helvetica Light"/>
              </a:rPr>
              <a:t>ngarcia@di.ubi.pt</a:t>
            </a:r>
            <a:endParaRPr kumimoji="0" lang="en-US" sz="18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half" idx="13"/>
          </p:nvPr>
        </p:nvSpPr>
        <p:spPr>
          <a:xfrm>
            <a:off x="952500" y="889000"/>
            <a:ext cx="5334000" cy="7975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50927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quarter" idx="15"/>
          </p:nvPr>
        </p:nvSpPr>
        <p:spPr>
          <a:xfrm>
            <a:off x="6724518" y="889000"/>
            <a:ext cx="5334001" cy="37719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
        <p:nvSpPr>
          <p:cNvPr id="4"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ngarcia@di.ubi.pt" TargetMode="Externa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n almost reliable UDP protocol…"/>
          <p:cNvSpPr txBox="1">
            <a:spLocks noGrp="1"/>
          </p:cNvSpPr>
          <p:nvPr>
            <p:ph type="ctrTitle"/>
          </p:nvPr>
        </p:nvSpPr>
        <p:spPr>
          <a:xfrm>
            <a:off x="1270000" y="3289300"/>
            <a:ext cx="10464800" cy="3302000"/>
          </a:xfrm>
          <a:prstGeom prst="rect">
            <a:avLst/>
          </a:prstGeom>
        </p:spPr>
        <p:txBody>
          <a:bodyPr>
            <a:normAutofit fontScale="90000"/>
          </a:bodyPr>
          <a:lstStyle/>
          <a:p>
            <a:pPr defTabSz="514095">
              <a:defRPr sz="7040"/>
            </a:pPr>
            <a:r>
              <a:rPr lang="pt-PT" dirty="0" err="1" smtClean="0"/>
              <a:t>Introducing</a:t>
            </a:r>
            <a:r>
              <a:rPr lang="pt-PT" dirty="0" smtClean="0"/>
              <a:t> a</a:t>
            </a:r>
            <a:r>
              <a:rPr dirty="0" smtClean="0"/>
              <a:t>n </a:t>
            </a:r>
            <a:r>
              <a:rPr dirty="0"/>
              <a:t>almost reliable UDP </a:t>
            </a:r>
            <a:r>
              <a:rPr dirty="0" smtClean="0"/>
              <a:t>protocol</a:t>
            </a:r>
            <a:r>
              <a:rPr lang="pt-PT" dirty="0" smtClean="0"/>
              <a:t>:</a:t>
            </a:r>
            <a:r>
              <a:rPr dirty="0" smtClean="0"/>
              <a:t> </a:t>
            </a:r>
            <a:endParaRPr dirty="0"/>
          </a:p>
          <a:p>
            <a:pPr defTabSz="514095">
              <a:defRPr sz="7040"/>
            </a:pPr>
            <a:r>
              <a:rPr lang="en-US" dirty="0" smtClean="0"/>
              <a:t>T</a:t>
            </a:r>
            <a:r>
              <a:rPr lang="pt-PT" dirty="0" err="1" smtClean="0"/>
              <a:t>he</a:t>
            </a:r>
            <a:r>
              <a:rPr lang="pt-PT" dirty="0" smtClean="0"/>
              <a:t> </a:t>
            </a:r>
            <a:r>
              <a:rPr dirty="0" smtClean="0"/>
              <a:t>Keyed </a:t>
            </a:r>
            <a:r>
              <a:rPr dirty="0"/>
              <a:t>UDP</a:t>
            </a:r>
          </a:p>
        </p:txBody>
      </p:sp>
      <p:sp>
        <p:nvSpPr>
          <p:cNvPr id="120" name="Nuno M. Garcia, PhD…"/>
          <p:cNvSpPr txBox="1">
            <a:spLocks noGrp="1"/>
          </p:cNvSpPr>
          <p:nvPr>
            <p:ph type="subTitle" sz="quarter" idx="1"/>
          </p:nvPr>
        </p:nvSpPr>
        <p:spPr>
          <a:xfrm>
            <a:off x="1270000" y="6921500"/>
            <a:ext cx="10464800" cy="1130300"/>
          </a:xfrm>
          <a:prstGeom prst="rect">
            <a:avLst/>
          </a:prstGeom>
        </p:spPr>
        <p:txBody>
          <a:bodyPr/>
          <a:lstStyle/>
          <a:p>
            <a:r>
              <a:t>Nuno M. Garcia, </a:t>
            </a:r>
            <a:r>
              <a:rPr sz="1600" i="1">
                <a:latin typeface="Helvetica"/>
                <a:ea typeface="Helvetica"/>
                <a:cs typeface="Helvetica"/>
                <a:sym typeface="Helvetica"/>
              </a:rPr>
              <a:t>PhD</a:t>
            </a:r>
          </a:p>
          <a:p>
            <a:r>
              <a:rPr sz="1600"/>
              <a:t>Coordinator of Assisted Living Computing and Telecommunications Laboratory</a:t>
            </a:r>
          </a:p>
          <a:p>
            <a:r>
              <a:rPr sz="1600"/>
              <a:t>Chair of COST Action IC 1303</a:t>
            </a:r>
          </a:p>
        </p:txBody>
      </p:sp>
      <p:pic>
        <p:nvPicPr>
          <p:cNvPr id="121" name="Image" descr="Image"/>
          <p:cNvPicPr>
            <a:picLocks noChangeAspect="1"/>
          </p:cNvPicPr>
          <p:nvPr/>
        </p:nvPicPr>
        <p:blipFill>
          <a:blip r:embed="rId2">
            <a:extLst/>
          </a:blip>
          <a:stretch>
            <a:fillRect/>
          </a:stretch>
        </p:blipFill>
        <p:spPr>
          <a:xfrm>
            <a:off x="932950" y="8560429"/>
            <a:ext cx="11138900" cy="1053471"/>
          </a:xfrm>
          <a:prstGeom prst="rect">
            <a:avLst/>
          </a:prstGeom>
          <a:ln w="12700">
            <a:miter lim="400000"/>
          </a:ln>
        </p:spPr>
      </p:pic>
      <p:sp>
        <p:nvSpPr>
          <p:cNvPr id="122" name="Slide Number"/>
          <p:cNvSpPr txBox="1">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
        <p:nvSpPr>
          <p:cNvPr id="123" name="RIPE NCC…"/>
          <p:cNvSpPr txBox="1"/>
          <p:nvPr/>
        </p:nvSpPr>
        <p:spPr>
          <a:xfrm>
            <a:off x="1270000" y="698500"/>
            <a:ext cx="10464800" cy="16882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pPr>
              <a:defRPr sz="4300" b="1">
                <a:latin typeface="Helvetica"/>
                <a:ea typeface="Helvetica"/>
                <a:cs typeface="Helvetica"/>
                <a:sym typeface="Helvetica"/>
              </a:defRPr>
            </a:pPr>
            <a:r>
              <a:t>RIPE NCC</a:t>
            </a:r>
          </a:p>
          <a:p>
            <a:pPr>
              <a:defRPr sz="3200"/>
            </a:pPr>
            <a:r>
              <a:t>Dubai</a:t>
            </a:r>
          </a:p>
        </p:txBody>
      </p:sp>
      <p:sp>
        <p:nvSpPr>
          <p:cNvPr id="124" name="22-26 October 2017"/>
          <p:cNvSpPr txBox="1"/>
          <p:nvPr/>
        </p:nvSpPr>
        <p:spPr>
          <a:xfrm>
            <a:off x="9359328" y="1955799"/>
            <a:ext cx="217284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22-26 October 2017</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What can we expect?"/>
          <p:cNvSpPr txBox="1">
            <a:spLocks noGrp="1"/>
          </p:cNvSpPr>
          <p:nvPr>
            <p:ph type="title"/>
          </p:nvPr>
        </p:nvSpPr>
        <p:spPr>
          <a:prstGeom prst="rect">
            <a:avLst/>
          </a:prstGeom>
        </p:spPr>
        <p:txBody>
          <a:bodyPr/>
          <a:lstStyle/>
          <a:p>
            <a:r>
              <a:t>What can we expect?</a:t>
            </a:r>
          </a:p>
        </p:txBody>
      </p:sp>
      <p:sp>
        <p:nvSpPr>
          <p:cNvPr id="219" name="Body"/>
          <p:cNvSpPr txBox="1">
            <a:spLocks noGrp="1"/>
          </p:cNvSpPr>
          <p:nvPr>
            <p:ph type="body" idx="1"/>
          </p:nvPr>
        </p:nvSpPr>
        <p:spPr>
          <a:prstGeom prst="rect">
            <a:avLst/>
          </a:prstGeom>
        </p:spPr>
        <p:txBody>
          <a:bodyPr/>
          <a:lstStyle/>
          <a:p>
            <a:endParaRPr/>
          </a:p>
        </p:txBody>
      </p:sp>
      <p:pic>
        <p:nvPicPr>
          <p:cNvPr id="220" name="Image" descr="Image"/>
          <p:cNvPicPr>
            <a:picLocks noChangeAspect="1"/>
          </p:cNvPicPr>
          <p:nvPr/>
        </p:nvPicPr>
        <p:blipFill>
          <a:blip r:embed="rId2">
            <a:extLst/>
          </a:blip>
          <a:stretch>
            <a:fillRect/>
          </a:stretch>
        </p:blipFill>
        <p:spPr>
          <a:xfrm>
            <a:off x="853620" y="2540351"/>
            <a:ext cx="5682799" cy="3378434"/>
          </a:xfrm>
          <a:prstGeom prst="rect">
            <a:avLst/>
          </a:prstGeom>
          <a:ln w="12700">
            <a:miter lim="400000"/>
          </a:ln>
        </p:spPr>
      </p:pic>
      <p:pic>
        <p:nvPicPr>
          <p:cNvPr id="221" name="Image" descr="Image"/>
          <p:cNvPicPr>
            <a:picLocks noChangeAspect="1"/>
          </p:cNvPicPr>
          <p:nvPr/>
        </p:nvPicPr>
        <p:blipFill>
          <a:blip r:embed="rId2">
            <a:extLst/>
          </a:blip>
          <a:stretch>
            <a:fillRect/>
          </a:stretch>
        </p:blipFill>
        <p:spPr>
          <a:xfrm>
            <a:off x="6479720" y="2540351"/>
            <a:ext cx="5682799" cy="3378434"/>
          </a:xfrm>
          <a:prstGeom prst="rect">
            <a:avLst/>
          </a:prstGeom>
          <a:ln w="12700">
            <a:miter lim="400000"/>
          </a:ln>
        </p:spPr>
      </p:pic>
      <p:pic>
        <p:nvPicPr>
          <p:cNvPr id="222" name="Image" descr="Image"/>
          <p:cNvPicPr>
            <a:picLocks noChangeAspect="1"/>
          </p:cNvPicPr>
          <p:nvPr/>
        </p:nvPicPr>
        <p:blipFill>
          <a:blip r:embed="rId2">
            <a:extLst/>
          </a:blip>
          <a:stretch>
            <a:fillRect/>
          </a:stretch>
        </p:blipFill>
        <p:spPr>
          <a:xfrm>
            <a:off x="853620" y="5918551"/>
            <a:ext cx="5682799" cy="3378434"/>
          </a:xfrm>
          <a:prstGeom prst="rect">
            <a:avLst/>
          </a:prstGeom>
          <a:ln w="12700">
            <a:miter lim="400000"/>
          </a:ln>
        </p:spPr>
      </p:pic>
      <p:pic>
        <p:nvPicPr>
          <p:cNvPr id="223" name="Image" descr="Image"/>
          <p:cNvPicPr>
            <a:picLocks noChangeAspect="1"/>
          </p:cNvPicPr>
          <p:nvPr/>
        </p:nvPicPr>
        <p:blipFill>
          <a:blip r:embed="rId2">
            <a:extLst/>
          </a:blip>
          <a:stretch>
            <a:fillRect/>
          </a:stretch>
        </p:blipFill>
        <p:spPr>
          <a:xfrm>
            <a:off x="6479720" y="5918551"/>
            <a:ext cx="5682799" cy="3378434"/>
          </a:xfrm>
          <a:prstGeom prst="rect">
            <a:avLst/>
          </a:prstGeom>
          <a:ln w="12700">
            <a:miter lim="400000"/>
          </a:ln>
        </p:spPr>
      </p:pic>
      <p:sp>
        <p:nvSpPr>
          <p:cNvPr id="2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What can we do?"/>
          <p:cNvSpPr txBox="1">
            <a:spLocks noGrp="1"/>
          </p:cNvSpPr>
          <p:nvPr>
            <p:ph type="title"/>
          </p:nvPr>
        </p:nvSpPr>
        <p:spPr>
          <a:prstGeom prst="rect">
            <a:avLst/>
          </a:prstGeom>
        </p:spPr>
        <p:txBody>
          <a:bodyPr/>
          <a:lstStyle/>
          <a:p>
            <a:r>
              <a:t>What can we do?</a:t>
            </a:r>
          </a:p>
        </p:txBody>
      </p:sp>
      <p:sp>
        <p:nvSpPr>
          <p:cNvPr id="227" name="Problem 1: The Ethernet payload limit (99.999% of the measured packets that travel in the Internet are &lt; 1500B)…"/>
          <p:cNvSpPr txBox="1">
            <a:spLocks noGrp="1"/>
          </p:cNvSpPr>
          <p:nvPr>
            <p:ph type="body" idx="1"/>
          </p:nvPr>
        </p:nvSpPr>
        <p:spPr>
          <a:prstGeom prst="rect">
            <a:avLst/>
          </a:prstGeom>
        </p:spPr>
        <p:txBody>
          <a:bodyPr/>
          <a:lstStyle/>
          <a:p>
            <a:pPr marL="364489" indent="-364489" defTabSz="479044">
              <a:spcBef>
                <a:spcPts val="3400"/>
              </a:spcBef>
              <a:defRPr sz="2952" i="1">
                <a:latin typeface="Helvetica"/>
                <a:ea typeface="Helvetica"/>
                <a:cs typeface="Helvetica"/>
                <a:sym typeface="Helvetica"/>
              </a:defRPr>
            </a:pPr>
            <a:r>
              <a:rPr dirty="0"/>
              <a:t>Problem 1: The Ethernet payload limit (99.999% of the measured packets that travel in the Internet are &lt; 1500B)</a:t>
            </a:r>
          </a:p>
          <a:p>
            <a:pPr marL="364489" indent="-364489" defTabSz="479044">
              <a:spcBef>
                <a:spcPts val="3400"/>
              </a:spcBef>
              <a:defRPr sz="2952" i="1">
                <a:latin typeface="Helvetica"/>
                <a:ea typeface="Helvetica"/>
                <a:cs typeface="Helvetica"/>
                <a:sym typeface="Helvetica"/>
              </a:defRPr>
            </a:pPr>
            <a:r>
              <a:rPr dirty="0"/>
              <a:t>Problem 2: The TCP control mechanism (Three Way Handshake, AIMD)</a:t>
            </a:r>
          </a:p>
          <a:p>
            <a:pPr marL="364489" indent="-364489" defTabSz="479044">
              <a:spcBef>
                <a:spcPts val="3400"/>
              </a:spcBef>
              <a:defRPr sz="2952" i="1">
                <a:latin typeface="Helvetica"/>
                <a:ea typeface="Helvetica"/>
                <a:cs typeface="Helvetica"/>
                <a:sym typeface="Helvetica"/>
              </a:defRPr>
            </a:pPr>
            <a:r>
              <a:rPr dirty="0"/>
              <a:t>Problem 3: low efficiency of transport protocols (high overhead)</a:t>
            </a:r>
          </a:p>
          <a:p>
            <a:pPr marL="364489" indent="-364489" defTabSz="479044">
              <a:spcBef>
                <a:spcPts val="3400"/>
              </a:spcBef>
              <a:defRPr sz="2952" i="1">
                <a:latin typeface="Helvetica"/>
                <a:ea typeface="Helvetica"/>
                <a:cs typeface="Helvetica"/>
                <a:sym typeface="Helvetica"/>
              </a:defRPr>
            </a:pPr>
            <a:r>
              <a:rPr dirty="0"/>
              <a:t>Problem 4: increase in the size of messages</a:t>
            </a:r>
          </a:p>
          <a:p>
            <a:pPr marL="364489" indent="-364489" defTabSz="479044">
              <a:spcBef>
                <a:spcPts val="3400"/>
              </a:spcBef>
              <a:defRPr sz="2952" i="1">
                <a:latin typeface="Helvetica"/>
                <a:ea typeface="Helvetica"/>
                <a:cs typeface="Helvetica"/>
                <a:sym typeface="Helvetica"/>
              </a:defRPr>
            </a:pPr>
            <a:r>
              <a:rPr dirty="0"/>
              <a:t>Problem 5: transition to IPv6</a:t>
            </a:r>
          </a:p>
          <a:p>
            <a:pPr marL="364489" indent="-364489" defTabSz="479044">
              <a:spcBef>
                <a:spcPts val="3400"/>
              </a:spcBef>
              <a:defRPr sz="2952" i="1">
                <a:latin typeface="Helvetica"/>
                <a:ea typeface="Helvetica"/>
                <a:cs typeface="Helvetica"/>
                <a:sym typeface="Helvetica"/>
              </a:defRPr>
            </a:pPr>
            <a:r>
              <a:rPr dirty="0"/>
              <a:t>Problem 6: increased mobile traffic</a:t>
            </a:r>
          </a:p>
        </p:txBody>
      </p:sp>
      <p:sp>
        <p:nvSpPr>
          <p:cNvPr id="2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ally, what can we do?"/>
          <p:cNvSpPr txBox="1">
            <a:spLocks noGrp="1"/>
          </p:cNvSpPr>
          <p:nvPr>
            <p:ph type="title"/>
          </p:nvPr>
        </p:nvSpPr>
        <p:spPr>
          <a:prstGeom prst="rect">
            <a:avLst/>
          </a:prstGeom>
        </p:spPr>
        <p:txBody>
          <a:bodyPr>
            <a:normAutofit fontScale="90000"/>
          </a:bodyPr>
          <a:lstStyle/>
          <a:p>
            <a:r>
              <a:t>Really, what can we do?</a:t>
            </a:r>
          </a:p>
        </p:txBody>
      </p:sp>
      <p:sp>
        <p:nvSpPr>
          <p:cNvPr id="231" name="We need new protocols for Machine-to-Machine communication, for real time data transmission, which integrate data imputation, resiliency on the software side, not on the network side"/>
          <p:cNvSpPr txBox="1">
            <a:spLocks noGrp="1"/>
          </p:cNvSpPr>
          <p:nvPr>
            <p:ph type="body" idx="1"/>
          </p:nvPr>
        </p:nvSpPr>
        <p:spPr>
          <a:prstGeom prst="rect">
            <a:avLst/>
          </a:prstGeom>
        </p:spPr>
        <p:txBody>
          <a:bodyPr/>
          <a:lstStyle/>
          <a:p>
            <a:r>
              <a:t>We need new protocols for Machine-to-Machine communication, for real time data transmission, which integrate data imputation, resiliency on the software side, not on the network side</a:t>
            </a:r>
          </a:p>
        </p:txBody>
      </p:sp>
      <p:sp>
        <p:nvSpPr>
          <p:cNvPr id="2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New Keyed-UDP"/>
          <p:cNvSpPr txBox="1">
            <a:spLocks noGrp="1"/>
          </p:cNvSpPr>
          <p:nvPr>
            <p:ph type="title"/>
          </p:nvPr>
        </p:nvSpPr>
        <p:spPr>
          <a:prstGeom prst="rect">
            <a:avLst/>
          </a:prstGeom>
        </p:spPr>
        <p:txBody>
          <a:bodyPr/>
          <a:lstStyle/>
          <a:p>
            <a:r>
              <a:t>New Keyed-UDP</a:t>
            </a:r>
          </a:p>
        </p:txBody>
      </p:sp>
      <p:sp>
        <p:nvSpPr>
          <p:cNvPr id="235" name="UDP is faster and lighter than TCP…"/>
          <p:cNvSpPr txBox="1">
            <a:spLocks noGrp="1"/>
          </p:cNvSpPr>
          <p:nvPr>
            <p:ph type="body" idx="1"/>
          </p:nvPr>
        </p:nvSpPr>
        <p:spPr>
          <a:prstGeom prst="rect">
            <a:avLst/>
          </a:prstGeom>
        </p:spPr>
        <p:txBody>
          <a:bodyPr/>
          <a:lstStyle/>
          <a:p>
            <a:r>
              <a:rPr dirty="0"/>
              <a:t>UDP is faster and lighter than TCP</a:t>
            </a:r>
          </a:p>
          <a:p>
            <a:r>
              <a:rPr dirty="0"/>
              <a:t>Let us use UDP in a manner that </a:t>
            </a:r>
            <a:r>
              <a:rPr dirty="0" smtClean="0"/>
              <a:t>sender and</a:t>
            </a:r>
            <a:r>
              <a:rPr lang="pt-PT" dirty="0" smtClean="0"/>
              <a:t>/</a:t>
            </a:r>
            <a:r>
              <a:rPr lang="pt-PT" dirty="0" err="1" smtClean="0"/>
              <a:t>or</a:t>
            </a:r>
            <a:r>
              <a:rPr dirty="0" smtClean="0"/>
              <a:t> </a:t>
            </a:r>
            <a:r>
              <a:rPr dirty="0"/>
              <a:t>receiver can know, to a degree of certainty, if there was packet loss and what packets were lost</a:t>
            </a:r>
          </a:p>
          <a:p>
            <a:r>
              <a:rPr dirty="0"/>
              <a:t>I call this Keyed </a:t>
            </a:r>
            <a:r>
              <a:rPr dirty="0" smtClean="0"/>
              <a:t>UDP</a:t>
            </a:r>
            <a:endParaRPr dirty="0"/>
          </a:p>
        </p:txBody>
      </p:sp>
      <p:sp>
        <p:nvSpPr>
          <p:cNvPr id="2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a:xfrm>
            <a:off x="952500" y="2603500"/>
            <a:ext cx="11099800" cy="2398806"/>
          </a:xfrm>
        </p:spPr>
        <p:txBody>
          <a:bodyPr/>
          <a:lstStyle/>
          <a:p>
            <a:r>
              <a:rPr lang="en-US" dirty="0" smtClean="0"/>
              <a:t>In any normal UDP or TCP communication between two apps (or two machines), the data flows from one port-IP address pair to another port-IP address pair.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5002306"/>
            <a:ext cx="8661400" cy="3111500"/>
          </a:xfrm>
          <a:prstGeom prst="rect">
            <a:avLst/>
          </a:prstGeom>
        </p:spPr>
      </p:pic>
    </p:spTree>
    <p:extLst>
      <p:ext uri="{BB962C8B-B14F-4D97-AF65-F5344CB8AC3E}">
        <p14:creationId xmlns:p14="http://schemas.microsoft.com/office/powerpoint/2010/main" val="109795712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Keyed-UDP"/>
          <p:cNvSpPr txBox="1">
            <a:spLocks noGrp="1"/>
          </p:cNvSpPr>
          <p:nvPr>
            <p:ph type="title"/>
          </p:nvPr>
        </p:nvSpPr>
        <p:spPr>
          <a:prstGeom prst="rect">
            <a:avLst/>
          </a:prstGeom>
        </p:spPr>
        <p:txBody>
          <a:bodyPr/>
          <a:lstStyle/>
          <a:p>
            <a:r>
              <a:t>Keyed-UDP</a:t>
            </a:r>
          </a:p>
        </p:txBody>
      </p:sp>
      <p:sp>
        <p:nvSpPr>
          <p:cNvPr id="24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509823" y="3096577"/>
            <a:ext cx="10542477" cy="4702717"/>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75631" y="2971799"/>
            <a:ext cx="10853537" cy="4343155"/>
          </a:xfrm>
          <a:prstGeom prst="rect">
            <a:avLst/>
          </a:prstGeom>
        </p:spPr>
      </p:pic>
    </p:spTree>
    <p:extLst>
      <p:ext uri="{BB962C8B-B14F-4D97-AF65-F5344CB8AC3E}">
        <p14:creationId xmlns:p14="http://schemas.microsoft.com/office/powerpoint/2010/main" val="19379765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Keyed-UDP"/>
          <p:cNvSpPr txBox="1">
            <a:spLocks noGrp="1"/>
          </p:cNvSpPr>
          <p:nvPr>
            <p:ph type="title"/>
          </p:nvPr>
        </p:nvSpPr>
        <p:spPr>
          <a:prstGeom prst="rect">
            <a:avLst/>
          </a:prstGeom>
        </p:spPr>
        <p:txBody>
          <a:bodyPr/>
          <a:lstStyle/>
          <a:p>
            <a:r>
              <a:t>Keyed-UDP</a:t>
            </a:r>
          </a:p>
        </p:txBody>
      </p:sp>
      <p:sp>
        <p:nvSpPr>
          <p:cNvPr id="2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952500" y="2603500"/>
            <a:ext cx="11355571" cy="450172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227082" y="1917326"/>
            <a:ext cx="4777718" cy="1659218"/>
          </a:xfrm>
          <a:prstGeom prst="rect">
            <a:avLst/>
          </a:prstGeom>
        </p:spPr>
      </p:pic>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p:txBody>
          <a:bodyPr/>
          <a:lstStyle/>
          <a:p>
            <a:r>
              <a:rPr lang="en-US" dirty="0" err="1" smtClean="0"/>
              <a:t>sKUDP</a:t>
            </a:r>
            <a:r>
              <a:rPr lang="en-US" dirty="0" smtClean="0"/>
              <a:t>: from many ports to one port</a:t>
            </a:r>
          </a:p>
          <a:p>
            <a:r>
              <a:rPr lang="en-US" dirty="0" err="1" smtClean="0"/>
              <a:t>dKUDP</a:t>
            </a:r>
            <a:r>
              <a:rPr lang="en-US" dirty="0" smtClean="0"/>
              <a:t>: from one port to many ports</a:t>
            </a:r>
          </a:p>
          <a:p>
            <a:r>
              <a:rPr lang="en-US" dirty="0" err="1" smtClean="0"/>
              <a:t>sdKUDP</a:t>
            </a:r>
            <a:r>
              <a:rPr lang="en-US" dirty="0" smtClean="0"/>
              <a:t>: from many ports to many ports</a:t>
            </a:r>
          </a:p>
          <a:p>
            <a:endParaRPr lang="en-US" dirty="0"/>
          </a:p>
          <a:p>
            <a:r>
              <a:rPr lang="en-US" dirty="0" smtClean="0"/>
              <a:t>Ports don’t have to be sequential, </a:t>
            </a:r>
            <a:r>
              <a:rPr lang="en-US" i="1" dirty="0" smtClean="0"/>
              <a:t>i.e.</a:t>
            </a:r>
            <a:r>
              <a:rPr lang="en-US" dirty="0" smtClean="0"/>
              <a:t>, the key can be 7000, 5000, 7001, 7000, 5001, 7000</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238129" y="3751729"/>
            <a:ext cx="3607547" cy="1532964"/>
          </a:xfrm>
          <a:prstGeom prst="rect">
            <a:avLst/>
          </a:prstGeom>
        </p:spPr>
      </p:pic>
    </p:spTree>
    <p:extLst>
      <p:ext uri="{BB962C8B-B14F-4D97-AF65-F5344CB8AC3E}">
        <p14:creationId xmlns:p14="http://schemas.microsoft.com/office/powerpoint/2010/main" val="7252435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p:txBody>
          <a:bodyPr/>
          <a:lstStyle/>
          <a:p>
            <a:r>
              <a:rPr lang="en-US" smtClean="0"/>
              <a:t>So how can the key length (and type) be detected?</a:t>
            </a:r>
          </a:p>
          <a:p>
            <a:endParaRPr lang="en-US" dirty="0"/>
          </a:p>
          <a:p>
            <a:endParaRPr lang="en-US" dirty="0" smtClean="0"/>
          </a:p>
          <a:p>
            <a:endParaRPr lang="en-US" dirty="0"/>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51" y="4762500"/>
            <a:ext cx="12586529" cy="3130412"/>
          </a:xfrm>
          <a:prstGeom prst="rect">
            <a:avLst/>
          </a:prstGeom>
        </p:spPr>
      </p:pic>
    </p:spTree>
    <p:extLst>
      <p:ext uri="{BB962C8B-B14F-4D97-AF65-F5344CB8AC3E}">
        <p14:creationId xmlns:p14="http://schemas.microsoft.com/office/powerpoint/2010/main" val="21192178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And what about analogies?"/>
          <p:cNvSpPr txBox="1">
            <a:spLocks noGrp="1"/>
          </p:cNvSpPr>
          <p:nvPr>
            <p:ph type="title"/>
          </p:nvPr>
        </p:nvSpPr>
        <p:spPr>
          <a:prstGeom prst="rect">
            <a:avLst/>
          </a:prstGeom>
        </p:spPr>
        <p:txBody>
          <a:bodyPr/>
          <a:lstStyle>
            <a:lvl1pPr defTabSz="514095">
              <a:defRPr sz="7040"/>
            </a:lvl1pPr>
          </a:lstStyle>
          <a:p>
            <a:r>
              <a:rPr lang="pt-PT" dirty="0" smtClean="0"/>
              <a:t>Does </a:t>
            </a:r>
            <a:r>
              <a:rPr lang="pt-PT" dirty="0" err="1" smtClean="0"/>
              <a:t>this</a:t>
            </a:r>
            <a:r>
              <a:rPr lang="pt-PT" dirty="0" smtClean="0"/>
              <a:t> looks familiar?</a:t>
            </a:r>
            <a:endParaRPr dirty="0"/>
          </a:p>
        </p:txBody>
      </p:sp>
      <p:pic>
        <p:nvPicPr>
          <p:cNvPr id="155" name="Image" descr="Image"/>
          <p:cNvPicPr>
            <a:picLocks noChangeAspect="1"/>
          </p:cNvPicPr>
          <p:nvPr/>
        </p:nvPicPr>
        <p:blipFill>
          <a:blip r:embed="rId2">
            <a:extLst/>
          </a:blip>
          <a:stretch>
            <a:fillRect/>
          </a:stretch>
        </p:blipFill>
        <p:spPr>
          <a:xfrm>
            <a:off x="1972581" y="3060115"/>
            <a:ext cx="9059638" cy="5385970"/>
          </a:xfrm>
          <a:prstGeom prst="rect">
            <a:avLst/>
          </a:prstGeom>
          <a:ln w="12700">
            <a:miter lim="400000"/>
          </a:ln>
        </p:spPr>
      </p:pic>
      <p:sp>
        <p:nvSpPr>
          <p:cNvPr id="156" name="Slide Number"/>
          <p:cNvSpPr txBox="1">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p:txBody>
          <a:bodyPr/>
          <a:lstStyle/>
          <a:p>
            <a:r>
              <a:rPr lang="en-US" dirty="0" smtClean="0"/>
              <a:t>Retro-compatibility with non-KUDP apps?</a:t>
            </a:r>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3643424"/>
            <a:ext cx="11684000" cy="5473700"/>
          </a:xfrm>
          <a:prstGeom prst="rect">
            <a:avLst/>
          </a:prstGeom>
        </p:spPr>
      </p:pic>
    </p:spTree>
    <p:extLst>
      <p:ext uri="{BB962C8B-B14F-4D97-AF65-F5344CB8AC3E}">
        <p14:creationId xmlns:p14="http://schemas.microsoft.com/office/powerpoint/2010/main" val="13237350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Keyed-IPv6</a:t>
            </a:r>
            <a:endParaRPr lang="en-US" dirty="0"/>
          </a:p>
        </p:txBody>
      </p:sp>
      <p:sp>
        <p:nvSpPr>
          <p:cNvPr id="3" name="Text Placeholder 2"/>
          <p:cNvSpPr>
            <a:spLocks noGrp="1"/>
          </p:cNvSpPr>
          <p:nvPr>
            <p:ph type="body" idx="1"/>
          </p:nvPr>
        </p:nvSpPr>
        <p:spPr/>
        <p:txBody>
          <a:bodyPr/>
          <a:lstStyle/>
          <a:p>
            <a:r>
              <a:rPr lang="en-US" dirty="0" smtClean="0"/>
              <a:t>What if instead of using port numbers as keys, we use IPv6 addresses?</a:t>
            </a:r>
          </a:p>
          <a:p>
            <a:pPr lvl="1"/>
            <a:r>
              <a:rPr lang="en-US" dirty="0" smtClean="0"/>
              <a:t>it may be feasible, most operating systems allow multiple IPv6 address assignment to an interface</a:t>
            </a:r>
            <a:r>
              <a:rPr lang="mr-IN" dirty="0" smtClean="0"/>
              <a:t>…</a:t>
            </a:r>
            <a:endParaRPr lang="en-US" dirty="0"/>
          </a:p>
        </p:txBody>
      </p:sp>
    </p:spTree>
    <p:extLst>
      <p:ext uri="{BB962C8B-B14F-4D97-AF65-F5344CB8AC3E}">
        <p14:creationId xmlns:p14="http://schemas.microsoft.com/office/powerpoint/2010/main" val="8581548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Pending issues:</a:t>
            </a:r>
          </a:p>
          <a:p>
            <a:pPr lvl="1"/>
            <a:r>
              <a:rPr lang="en-US" dirty="0" smtClean="0"/>
              <a:t>What to do when the receiving app detects losses? (NOP, report back, ask to resend, data imputation - it will depend on the app)</a:t>
            </a:r>
          </a:p>
          <a:p>
            <a:pPr lvl="1"/>
            <a:r>
              <a:rPr lang="en-US" dirty="0" smtClean="0"/>
              <a:t>Increase the complexity of the loss-switch inference algorithm by timestamping the packets at arrival?</a:t>
            </a:r>
          </a:p>
          <a:p>
            <a:pPr lvl="1"/>
            <a:r>
              <a:rPr lang="en-US" dirty="0" smtClean="0"/>
              <a:t>Problems with non-homomorphic NAT-PT machines that are not sufficiently persistent?</a:t>
            </a:r>
          </a:p>
          <a:p>
            <a:pPr lvl="1"/>
            <a:r>
              <a:rPr lang="en-US" dirty="0" smtClean="0"/>
              <a:t>NAT-PT tables overload? / IPv6 routing tables overload?</a:t>
            </a:r>
          </a:p>
          <a:p>
            <a:pPr lvl="1"/>
            <a:r>
              <a:rPr lang="en-US" dirty="0" smtClean="0"/>
              <a:t>Others?</a:t>
            </a:r>
          </a:p>
        </p:txBody>
      </p:sp>
    </p:spTree>
    <p:extLst>
      <p:ext uri="{BB962C8B-B14F-4D97-AF65-F5344CB8AC3E}">
        <p14:creationId xmlns:p14="http://schemas.microsoft.com/office/powerpoint/2010/main" val="3618091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a:xfrm>
            <a:off x="952500" y="2603500"/>
            <a:ext cx="11099800" cy="2305384"/>
          </a:xfrm>
        </p:spPr>
        <p:txBody>
          <a:bodyPr/>
          <a:lstStyle/>
          <a:p>
            <a:r>
              <a:rPr lang="en-US" dirty="0" smtClean="0"/>
              <a:t>Proposal for a reconstruction algorithm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192" y="4499261"/>
            <a:ext cx="3968416" cy="2678994"/>
          </a:xfrm>
          <a:prstGeom prst="rect">
            <a:avLst/>
          </a:prstGeom>
        </p:spPr>
      </p:pic>
    </p:spTree>
    <p:extLst>
      <p:ext uri="{BB962C8B-B14F-4D97-AF65-F5344CB8AC3E}">
        <p14:creationId xmlns:p14="http://schemas.microsoft.com/office/powerpoint/2010/main" val="17734169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3524250"/>
            <a:ext cx="12179300" cy="4445000"/>
          </a:xfrm>
          <a:prstGeom prst="rect">
            <a:avLst/>
          </a:prstGeom>
        </p:spPr>
      </p:pic>
    </p:spTree>
    <p:extLst>
      <p:ext uri="{BB962C8B-B14F-4D97-AF65-F5344CB8AC3E}">
        <p14:creationId xmlns:p14="http://schemas.microsoft.com/office/powerpoint/2010/main" val="118012186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00100"/>
            <a:ext cx="12077700" cy="8153400"/>
          </a:xfrm>
          <a:prstGeom prst="rect">
            <a:avLst/>
          </a:prstGeom>
        </p:spPr>
      </p:pic>
    </p:spTree>
    <p:extLst>
      <p:ext uri="{BB962C8B-B14F-4D97-AF65-F5344CB8AC3E}">
        <p14:creationId xmlns:p14="http://schemas.microsoft.com/office/powerpoint/2010/main" val="103832920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457200"/>
            <a:ext cx="11607800" cy="843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552" y="5082362"/>
            <a:ext cx="5734348" cy="3871137"/>
          </a:xfrm>
          <a:prstGeom prst="rect">
            <a:avLst/>
          </a:prstGeom>
        </p:spPr>
      </p:pic>
    </p:spTree>
    <p:extLst>
      <p:ext uri="{BB962C8B-B14F-4D97-AF65-F5344CB8AC3E}">
        <p14:creationId xmlns:p14="http://schemas.microsoft.com/office/powerpoint/2010/main" val="5065788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sp>
        <p:nvSpPr>
          <p:cNvPr id="3" name="Text Placeholder 2"/>
          <p:cNvSpPr>
            <a:spLocks noGrp="1"/>
          </p:cNvSpPr>
          <p:nvPr>
            <p:ph type="body" idx="1"/>
          </p:nvPr>
        </p:nvSpPr>
        <p:spPr>
          <a:xfrm>
            <a:off x="952500" y="7783033"/>
            <a:ext cx="11099800" cy="110696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mtClean="0"/>
              <a:t>16.7</a:t>
            </a:r>
            <a:r>
              <a:rPr lang="en-US" dirty="0" smtClean="0"/>
              <a:t>% loss + 20% switches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04212"/>
            <a:ext cx="12179300" cy="444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5885712"/>
            <a:ext cx="12268200" cy="2146300"/>
          </a:xfrm>
          <a:prstGeom prst="rect">
            <a:avLst/>
          </a:prstGeom>
        </p:spPr>
      </p:pic>
    </p:spTree>
    <p:extLst>
      <p:ext uri="{BB962C8B-B14F-4D97-AF65-F5344CB8AC3E}">
        <p14:creationId xmlns:p14="http://schemas.microsoft.com/office/powerpoint/2010/main" val="195036263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Keyed-UDP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0412437"/>
              </p:ext>
            </p:extLst>
          </p:nvPr>
        </p:nvGraphicFramePr>
        <p:xfrm>
          <a:off x="2390274" y="3531856"/>
          <a:ext cx="2819679" cy="3570695"/>
        </p:xfrm>
        <a:graphic>
          <a:graphicData uri="http://schemas.openxmlformats.org/drawingml/2006/table">
            <a:tbl>
              <a:tblPr>
                <a:tableStyleId>{5940675A-B579-460E-94D1-54222C63F5DA}</a:tableStyleId>
              </a:tblPr>
              <a:tblGrid>
                <a:gridCol w="2819679"/>
              </a:tblGrid>
              <a:tr h="714139">
                <a:tc>
                  <a:txBody>
                    <a:bodyPr/>
                    <a:lstStyle/>
                    <a:p>
                      <a:pPr algn="ctr" fontAlgn="b"/>
                      <a:r>
                        <a:rPr lang="en-US" sz="2800" u="none" strike="noStrike" dirty="0">
                          <a:effectLst/>
                        </a:rPr>
                        <a:t>Application</a:t>
                      </a:r>
                      <a:endParaRPr lang="en-US" sz="2800" b="0" i="0" u="none" strike="noStrike" dirty="0">
                        <a:solidFill>
                          <a:srgbClr val="000000"/>
                        </a:solidFill>
                        <a:effectLst/>
                        <a:latin typeface="Calibri" charset="0"/>
                      </a:endParaRPr>
                    </a:p>
                  </a:txBody>
                  <a:tcPr marL="6350" marR="6350" marT="6350" marB="0" anchor="b"/>
                </a:tc>
              </a:tr>
              <a:tr h="714139">
                <a:tc>
                  <a:txBody>
                    <a:bodyPr/>
                    <a:lstStyle/>
                    <a:p>
                      <a:pPr algn="ctr" fontAlgn="b"/>
                      <a:r>
                        <a:rPr lang="en-US" sz="2800" u="none" strike="noStrike" dirty="0" smtClean="0">
                          <a:solidFill>
                            <a:schemeClr val="accent5"/>
                          </a:solidFill>
                          <a:effectLst/>
                        </a:rPr>
                        <a:t>UDP</a:t>
                      </a:r>
                      <a:endParaRPr lang="en-US" sz="2800" b="0" i="0" u="none" strike="noStrike" dirty="0">
                        <a:solidFill>
                          <a:schemeClr val="accent5"/>
                        </a:solidFill>
                        <a:effectLst/>
                        <a:latin typeface="Calibri" charset="0"/>
                      </a:endParaRPr>
                    </a:p>
                  </a:txBody>
                  <a:tcPr marL="6350" marR="6350" marT="6350" marB="0" anchor="b"/>
                </a:tc>
              </a:tr>
              <a:tr h="714139">
                <a:tc>
                  <a:txBody>
                    <a:bodyPr/>
                    <a:lstStyle/>
                    <a:p>
                      <a:pPr algn="ctr" fontAlgn="b"/>
                      <a:r>
                        <a:rPr lang="en-US" sz="2800" u="none" strike="noStrike" dirty="0">
                          <a:effectLst/>
                        </a:rPr>
                        <a:t>Network</a:t>
                      </a:r>
                      <a:endParaRPr lang="en-US" sz="2800" b="0" i="0" u="none" strike="noStrike" dirty="0">
                        <a:solidFill>
                          <a:srgbClr val="000000"/>
                        </a:solidFill>
                        <a:effectLst/>
                        <a:latin typeface="Calibri" charset="0"/>
                      </a:endParaRPr>
                    </a:p>
                  </a:txBody>
                  <a:tcPr marL="6350" marR="6350" marT="6350" marB="0" anchor="b"/>
                </a:tc>
              </a:tr>
              <a:tr h="714139">
                <a:tc>
                  <a:txBody>
                    <a:bodyPr/>
                    <a:lstStyle/>
                    <a:p>
                      <a:pPr algn="ctr" fontAlgn="b"/>
                      <a:r>
                        <a:rPr lang="en-US" sz="2800" u="none" strike="noStrike" dirty="0" smtClean="0">
                          <a:effectLst/>
                        </a:rPr>
                        <a:t>Data Link</a:t>
                      </a:r>
                      <a:endParaRPr lang="en-US" sz="2800" b="0" i="0" u="none" strike="noStrike" dirty="0">
                        <a:solidFill>
                          <a:srgbClr val="000000"/>
                        </a:solidFill>
                        <a:effectLst/>
                        <a:latin typeface="Calibri" charset="0"/>
                      </a:endParaRPr>
                    </a:p>
                  </a:txBody>
                  <a:tcPr marL="6350" marR="6350" marT="6350" marB="0" anchor="b"/>
                </a:tc>
              </a:tr>
              <a:tr h="714139">
                <a:tc>
                  <a:txBody>
                    <a:bodyPr/>
                    <a:lstStyle/>
                    <a:p>
                      <a:pPr algn="ctr" fontAlgn="b"/>
                      <a:r>
                        <a:rPr lang="en-US" sz="2800" u="none" strike="noStrike" dirty="0">
                          <a:solidFill>
                            <a:schemeClr val="bg2"/>
                          </a:solidFill>
                          <a:effectLst/>
                        </a:rPr>
                        <a:t>PHY</a:t>
                      </a:r>
                      <a:endParaRPr lang="en-US" sz="2800" b="0" i="0" u="none" strike="noStrike" dirty="0">
                        <a:solidFill>
                          <a:schemeClr val="bg2"/>
                        </a:solidFill>
                        <a:effectLst/>
                        <a:latin typeface="Calibri" charset="0"/>
                      </a:endParaRPr>
                    </a:p>
                  </a:txBody>
                  <a:tcPr marL="6350" marR="6350" marT="635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49777161"/>
              </p:ext>
            </p:extLst>
          </p:nvPr>
        </p:nvGraphicFramePr>
        <p:xfrm>
          <a:off x="7739837" y="3216364"/>
          <a:ext cx="3072541" cy="4154107"/>
        </p:xfrm>
        <a:graphic>
          <a:graphicData uri="http://schemas.openxmlformats.org/drawingml/2006/table">
            <a:tbl>
              <a:tblPr>
                <a:tableStyleId>{5940675A-B579-460E-94D1-54222C63F5DA}</a:tableStyleId>
              </a:tblPr>
              <a:tblGrid>
                <a:gridCol w="3072541"/>
              </a:tblGrid>
              <a:tr h="574550">
                <a:tc>
                  <a:txBody>
                    <a:bodyPr/>
                    <a:lstStyle/>
                    <a:p>
                      <a:pPr algn="ctr" fontAlgn="b"/>
                      <a:r>
                        <a:rPr lang="en-US" sz="2800" u="none" strike="noStrike" dirty="0" smtClean="0">
                          <a:effectLst/>
                        </a:rPr>
                        <a:t>Application</a:t>
                      </a:r>
                      <a:r>
                        <a:rPr lang="en-US" sz="2800" u="none" strike="noStrike" baseline="0" dirty="0" smtClean="0">
                          <a:effectLst/>
                        </a:rPr>
                        <a:t>*</a:t>
                      </a:r>
                      <a:endParaRPr lang="en-US" sz="2800" b="0" i="0" u="none" strike="noStrike" dirty="0">
                        <a:solidFill>
                          <a:srgbClr val="000000"/>
                        </a:solidFill>
                        <a:effectLst/>
                        <a:latin typeface="Calibri" charset="0"/>
                      </a:endParaRPr>
                    </a:p>
                  </a:txBody>
                  <a:tcPr marL="6350" marR="6350" marT="6350" marB="0" anchor="b"/>
                </a:tc>
              </a:tr>
              <a:tr h="655527">
                <a:tc>
                  <a:txBody>
                    <a:bodyPr/>
                    <a:lstStyle/>
                    <a:p>
                      <a:pPr algn="ctr" fontAlgn="b"/>
                      <a:endParaRPr lang="en-US" sz="2800" b="1" i="0" u="none" strike="noStrike" cap="none" spc="0" baseline="0" dirty="0">
                        <a:ln>
                          <a:noFill/>
                        </a:ln>
                        <a:solidFill>
                          <a:schemeClr val="tx1"/>
                        </a:solidFill>
                        <a:effectLst/>
                        <a:uFillTx/>
                        <a:latin typeface="+mn-lt"/>
                        <a:ea typeface="+mn-ea"/>
                        <a:cs typeface="+mn-cs"/>
                        <a:sym typeface="Helvetica Light"/>
                      </a:endParaRPr>
                    </a:p>
                  </a:txBody>
                  <a:tcPr marL="6350" marR="6350" marT="6350" marB="0" anchor="b">
                    <a:lnB w="12700" cap="flat" cmpd="sng" algn="ctr">
                      <a:noFill/>
                      <a:prstDash val="dot"/>
                      <a:round/>
                      <a:headEnd type="none" w="med" len="med"/>
                      <a:tailEnd type="none" w="med" len="med"/>
                    </a:lnB>
                  </a:tcPr>
                </a:tc>
              </a:tr>
              <a:tr h="1200380">
                <a:tc>
                  <a:txBody>
                    <a:bodyPr/>
                    <a:lstStyle/>
                    <a:p>
                      <a:pPr marL="0" marR="0" indent="0" algn="ctr" defTabSz="584200" rtl="0" eaLnBrk="1" fontAlgn="b" latinLnBrk="0" hangingPunct="1">
                        <a:lnSpc>
                          <a:spcPct val="100000"/>
                        </a:lnSpc>
                        <a:spcBef>
                          <a:spcPts val="0"/>
                        </a:spcBef>
                        <a:spcAft>
                          <a:spcPts val="0"/>
                        </a:spcAft>
                        <a:buClrTx/>
                        <a:buSzTx/>
                        <a:buFontTx/>
                        <a:buNone/>
                        <a:tabLst/>
                        <a:defRPr/>
                      </a:pPr>
                      <a:endParaRPr lang="en-US" sz="2800" b="0" i="0" u="none" strike="noStrike" dirty="0" smtClean="0">
                        <a:solidFill>
                          <a:schemeClr val="accent5"/>
                        </a:solidFill>
                        <a:effectLst/>
                        <a:latin typeface="Calibri" charset="0"/>
                      </a:endParaRPr>
                    </a:p>
                  </a:txBody>
                  <a:tcPr marL="6350" marR="6350" marT="6350" marB="0" anchor="b">
                    <a:lnT w="12700" cap="flat" cmpd="sng" algn="ctr">
                      <a:noFill/>
                      <a:prstDash val="dot"/>
                      <a:round/>
                      <a:headEnd type="none" w="med" len="med"/>
                      <a:tailEnd type="none" w="med" len="med"/>
                    </a:lnT>
                  </a:tcPr>
                </a:tc>
              </a:tr>
              <a:tr h="574550">
                <a:tc>
                  <a:txBody>
                    <a:bodyPr/>
                    <a:lstStyle/>
                    <a:p>
                      <a:pPr algn="ctr" fontAlgn="b"/>
                      <a:r>
                        <a:rPr lang="en-US" sz="2800" u="none" strike="noStrike" dirty="0">
                          <a:effectLst/>
                        </a:rPr>
                        <a:t>Network</a:t>
                      </a:r>
                      <a:endParaRPr lang="en-US" sz="2800" b="0" i="0" u="none" strike="noStrike" dirty="0">
                        <a:solidFill>
                          <a:srgbClr val="000000"/>
                        </a:solidFill>
                        <a:effectLst/>
                        <a:latin typeface="Calibri" charset="0"/>
                      </a:endParaRPr>
                    </a:p>
                  </a:txBody>
                  <a:tcPr marL="6350" marR="6350" marT="6350" marB="0" anchor="b"/>
                </a:tc>
              </a:tr>
              <a:tr h="574550">
                <a:tc>
                  <a:txBody>
                    <a:bodyPr/>
                    <a:lstStyle/>
                    <a:p>
                      <a:pPr algn="ctr" fontAlgn="b"/>
                      <a:r>
                        <a:rPr lang="en-US" sz="2800" u="none" strike="noStrike" dirty="0" smtClean="0">
                          <a:effectLst/>
                        </a:rPr>
                        <a:t>Data Link</a:t>
                      </a:r>
                      <a:endParaRPr lang="en-US" sz="2800" b="0" i="0" u="none" strike="noStrike" dirty="0">
                        <a:solidFill>
                          <a:srgbClr val="000000"/>
                        </a:solidFill>
                        <a:effectLst/>
                        <a:latin typeface="Calibri" charset="0"/>
                      </a:endParaRPr>
                    </a:p>
                  </a:txBody>
                  <a:tcPr marL="6350" marR="6350" marT="6350" marB="0" anchor="b"/>
                </a:tc>
              </a:tr>
              <a:tr h="574550">
                <a:tc>
                  <a:txBody>
                    <a:bodyPr/>
                    <a:lstStyle/>
                    <a:p>
                      <a:pPr algn="ctr" fontAlgn="b"/>
                      <a:r>
                        <a:rPr lang="en-US" sz="2800" u="none" strike="noStrike" dirty="0">
                          <a:solidFill>
                            <a:schemeClr val="bg2"/>
                          </a:solidFill>
                          <a:effectLst/>
                        </a:rPr>
                        <a:t>PHY</a:t>
                      </a:r>
                      <a:endParaRPr lang="en-US" sz="2800" b="0" i="0" u="none" strike="noStrike" dirty="0">
                        <a:solidFill>
                          <a:schemeClr val="bg2"/>
                        </a:solidFill>
                        <a:effectLst/>
                        <a:latin typeface="Calibri" charset="0"/>
                      </a:endParaRPr>
                    </a:p>
                  </a:txBody>
                  <a:tcPr marL="6350" marR="6350" marT="6350" marB="0" anchor="b"/>
                </a:tc>
              </a:tr>
            </a:tbl>
          </a:graphicData>
        </a:graphic>
      </p:graphicFrame>
      <p:cxnSp>
        <p:nvCxnSpPr>
          <p:cNvPr id="7" name="Straight Connector 6"/>
          <p:cNvCxnSpPr/>
          <p:nvPr/>
        </p:nvCxnSpPr>
        <p:spPr>
          <a:xfrm flipV="1">
            <a:off x="5209952" y="3785937"/>
            <a:ext cx="2529885" cy="466362"/>
          </a:xfrm>
          <a:prstGeom prst="line">
            <a:avLst/>
          </a:prstGeom>
          <a:noFill/>
          <a:ln w="254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cxnSp>
        <p:nvCxnSpPr>
          <p:cNvPr id="9" name="Straight Connector 8"/>
          <p:cNvCxnSpPr/>
          <p:nvPr/>
        </p:nvCxnSpPr>
        <p:spPr>
          <a:xfrm>
            <a:off x="5209952" y="4961965"/>
            <a:ext cx="2529885" cy="732982"/>
          </a:xfrm>
          <a:prstGeom prst="line">
            <a:avLst/>
          </a:prstGeom>
          <a:noFill/>
          <a:ln w="25400" cap="flat">
            <a:solidFill>
              <a:srgbClr val="000000"/>
            </a:solidFill>
            <a:prstDash val="sysDot"/>
            <a:miter lim="400000"/>
          </a:ln>
          <a:effectLst/>
          <a:sp3d/>
        </p:spPr>
        <p:style>
          <a:lnRef idx="0">
            <a:scrgbClr r="0" g="0" b="0"/>
          </a:lnRef>
          <a:fillRef idx="0">
            <a:scrgbClr r="0" g="0" b="0"/>
          </a:fillRef>
          <a:effectRef idx="0">
            <a:scrgbClr r="0" g="0" b="0"/>
          </a:effectRef>
          <a:fontRef idx="none"/>
        </p:style>
      </p:cxnSp>
      <p:sp>
        <p:nvSpPr>
          <p:cNvPr id="18" name="L-Shape 17"/>
          <p:cNvSpPr/>
          <p:nvPr/>
        </p:nvSpPr>
        <p:spPr>
          <a:xfrm>
            <a:off x="7771921" y="3820455"/>
            <a:ext cx="3040457" cy="1780673"/>
          </a:xfrm>
          <a:prstGeom prst="corner">
            <a:avLst>
              <a:gd name="adj1" fmla="val 50000"/>
              <a:gd name="adj2" fmla="val 52002"/>
            </a:avLst>
          </a:prstGeom>
          <a:solidFill>
            <a:schemeClr val="bg2"/>
          </a:solidFill>
          <a:ln w="12700" cap="flat">
            <a:noFill/>
            <a:miter lim="400000"/>
          </a:ln>
          <a:effectLst>
            <a:outerShdw dist="25400" sx="1000" sy="1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TextBox 18"/>
          <p:cNvSpPr txBox="1"/>
          <p:nvPr/>
        </p:nvSpPr>
        <p:spPr>
          <a:xfrm>
            <a:off x="8612475" y="4944538"/>
            <a:ext cx="135934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0000"/>
                </a:solidFill>
                <a:effectLst/>
                <a:uFillTx/>
                <a:latin typeface="+mn-lt"/>
                <a:ea typeface="+mn-ea"/>
                <a:cs typeface="+mn-cs"/>
                <a:sym typeface="Helvetica Light"/>
              </a:rPr>
              <a:t>KUDP</a:t>
            </a:r>
            <a:endParaRPr kumimoji="0" lang="en-US" sz="36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20" name="TextBox 19"/>
          <p:cNvSpPr txBox="1"/>
          <p:nvPr/>
        </p:nvSpPr>
        <p:spPr>
          <a:xfrm>
            <a:off x="8703537" y="3732995"/>
            <a:ext cx="182742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sym typeface="Helvetica Light"/>
              </a:rPr>
              <a:t>Stream </a:t>
            </a:r>
          </a:p>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sym typeface="Helvetica Light"/>
              </a:rPr>
              <a:t>Reconstruction</a:t>
            </a:r>
          </a:p>
          <a:p>
            <a:pPr marL="0" marR="0" indent="0" algn="ctr" defTabSz="584200" rtl="0" fontAlgn="auto" latinLnBrk="0" hangingPunct="0">
              <a:lnSpc>
                <a:spcPct val="100000"/>
              </a:lnSpc>
              <a:spcBef>
                <a:spcPts val="0"/>
              </a:spcBef>
              <a:spcAft>
                <a:spcPts val="0"/>
              </a:spcAft>
              <a:buClrTx/>
              <a:buSzTx/>
              <a:buFontTx/>
              <a:buNone/>
              <a:tabLst/>
            </a:pPr>
            <a:r>
              <a:rPr lang="en-US" sz="2000" dirty="0"/>
              <a:t>A</a:t>
            </a:r>
            <a:r>
              <a:rPr lang="en-US" sz="2000" dirty="0" smtClean="0"/>
              <a:t>lgorithm</a:t>
            </a:r>
            <a:endParaRPr kumimoji="0" lang="en-US" sz="2000" b="0" i="0" u="none" strike="noStrike" cap="none" spc="0" normalizeH="0" baseline="0" dirty="0">
              <a:ln>
                <a:noFill/>
              </a:ln>
              <a:solidFill>
                <a:srgbClr val="000000"/>
              </a:solidFill>
              <a:effectLst/>
              <a:uFillTx/>
              <a:sym typeface="Helvetica Light"/>
            </a:endParaRPr>
          </a:p>
        </p:txBody>
      </p:sp>
      <p:cxnSp>
        <p:nvCxnSpPr>
          <p:cNvPr id="22" name="Straight Arrow Connector 21"/>
          <p:cNvCxnSpPr/>
          <p:nvPr/>
        </p:nvCxnSpPr>
        <p:spPr>
          <a:xfrm>
            <a:off x="7908760" y="4019118"/>
            <a:ext cx="0" cy="130453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p:cNvCxnSpPr/>
          <p:nvPr/>
        </p:nvCxnSpPr>
        <p:spPr>
          <a:xfrm flipV="1">
            <a:off x="10695317" y="3949746"/>
            <a:ext cx="0" cy="144766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9941631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Finally, Users!"/>
          <p:cNvSpPr txBox="1">
            <a:spLocks noGrp="1"/>
          </p:cNvSpPr>
          <p:nvPr>
            <p:ph type="title"/>
          </p:nvPr>
        </p:nvSpPr>
        <p:spPr>
          <a:prstGeom prst="rect">
            <a:avLst/>
          </a:prstGeom>
        </p:spPr>
        <p:txBody>
          <a:bodyPr/>
          <a:lstStyle/>
          <a:p>
            <a:r>
              <a:t>Finally, Users!</a:t>
            </a:r>
          </a:p>
        </p:txBody>
      </p:sp>
      <p:sp>
        <p:nvSpPr>
          <p:cNvPr id="259" name="We will be flooded with data from all of our machines…"/>
          <p:cNvSpPr txBox="1">
            <a:spLocks noGrp="1"/>
          </p:cNvSpPr>
          <p:nvPr>
            <p:ph type="body" idx="1"/>
          </p:nvPr>
        </p:nvSpPr>
        <p:spPr>
          <a:prstGeom prst="rect">
            <a:avLst/>
          </a:prstGeom>
        </p:spPr>
        <p:txBody>
          <a:bodyPr>
            <a:normAutofit lnSpcReduction="10000"/>
          </a:bodyPr>
          <a:lstStyle/>
          <a:p>
            <a:pPr marL="342264" indent="-342264" defTabSz="449833">
              <a:spcBef>
                <a:spcPts val="3200"/>
              </a:spcBef>
              <a:defRPr sz="2772"/>
            </a:pPr>
            <a:r>
              <a:rPr dirty="0"/>
              <a:t>We will be flooded with data from all of our machines</a:t>
            </a:r>
          </a:p>
          <a:p>
            <a:pPr marL="342264" indent="-342264" defTabSz="449833">
              <a:spcBef>
                <a:spcPts val="3200"/>
              </a:spcBef>
              <a:defRPr sz="2772"/>
            </a:pPr>
            <a:r>
              <a:rPr dirty="0"/>
              <a:t>We won’t be able to process it, nor we will be aware of its existence</a:t>
            </a:r>
          </a:p>
          <a:p>
            <a:pPr marL="342264" indent="-342264" defTabSz="449833">
              <a:spcBef>
                <a:spcPts val="3200"/>
              </a:spcBef>
              <a:defRPr sz="2772"/>
            </a:pPr>
            <a:r>
              <a:rPr dirty="0"/>
              <a:t>We will see multi-sensor, multi-location, multi-device, multi-format data only by its impact in our daily lives (a bit like targeted advertising on the email systems)</a:t>
            </a:r>
          </a:p>
          <a:p>
            <a:pPr marL="342264" indent="-342264" defTabSz="449833">
              <a:spcBef>
                <a:spcPts val="3200"/>
              </a:spcBef>
              <a:defRPr sz="2772"/>
            </a:pPr>
            <a:r>
              <a:rPr dirty="0"/>
              <a:t>After the ubiquity of computers, we will have the ubiquity of data, and for users, this will mean that we will need systems that receive, summarise, process, extract relevant features and feed the appropriate algorithms for our own benefit</a:t>
            </a:r>
          </a:p>
          <a:p>
            <a:pPr marL="342264" indent="-342264" defTabSz="449833">
              <a:spcBef>
                <a:spcPts val="3200"/>
              </a:spcBef>
              <a:defRPr sz="2772"/>
            </a:pPr>
            <a:r>
              <a:rPr dirty="0"/>
              <a:t>The following step is to use the data from multiple users to infer and confirm daily living patterns, as to allow its monitoring and training</a:t>
            </a:r>
          </a:p>
        </p:txBody>
      </p:sp>
      <p:sp>
        <p:nvSpPr>
          <p:cNvPr id="2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More evolution"/>
          <p:cNvSpPr txBox="1">
            <a:spLocks noGrp="1"/>
          </p:cNvSpPr>
          <p:nvPr>
            <p:ph type="title"/>
          </p:nvPr>
        </p:nvSpPr>
        <p:spPr>
          <a:prstGeom prst="rect">
            <a:avLst/>
          </a:prstGeom>
        </p:spPr>
        <p:txBody>
          <a:bodyPr/>
          <a:lstStyle/>
          <a:p>
            <a:r>
              <a:rPr lang="pt-PT" dirty="0" err="1" smtClean="0"/>
              <a:t>What</a:t>
            </a:r>
            <a:r>
              <a:rPr lang="pt-PT" dirty="0" smtClean="0"/>
              <a:t> </a:t>
            </a:r>
            <a:r>
              <a:rPr lang="pt-PT" dirty="0" err="1" smtClean="0"/>
              <a:t>about</a:t>
            </a:r>
            <a:r>
              <a:rPr lang="pt-PT" dirty="0" smtClean="0"/>
              <a:t> </a:t>
            </a:r>
            <a:r>
              <a:rPr lang="pt-PT" dirty="0" err="1" smtClean="0"/>
              <a:t>this</a:t>
            </a:r>
            <a:r>
              <a:rPr lang="pt-PT" dirty="0"/>
              <a:t>?</a:t>
            </a:r>
            <a:endParaRPr dirty="0"/>
          </a:p>
        </p:txBody>
      </p:sp>
      <p:sp>
        <p:nvSpPr>
          <p:cNvPr id="163" name="Body"/>
          <p:cNvSpPr txBox="1">
            <a:spLocks noGrp="1"/>
          </p:cNvSpPr>
          <p:nvPr>
            <p:ph type="body" idx="1"/>
          </p:nvPr>
        </p:nvSpPr>
        <p:spPr>
          <a:prstGeom prst="rect">
            <a:avLst/>
          </a:prstGeom>
        </p:spPr>
        <p:txBody>
          <a:bodyPr/>
          <a:lstStyle/>
          <a:p>
            <a:endParaRPr/>
          </a:p>
        </p:txBody>
      </p:sp>
      <p:pic>
        <p:nvPicPr>
          <p:cNvPr id="164" name="Image" descr="Image"/>
          <p:cNvPicPr>
            <a:picLocks noChangeAspect="1"/>
          </p:cNvPicPr>
          <p:nvPr/>
        </p:nvPicPr>
        <p:blipFill>
          <a:blip r:embed="rId2">
            <a:extLst/>
          </a:blip>
          <a:stretch>
            <a:fillRect/>
          </a:stretch>
        </p:blipFill>
        <p:spPr>
          <a:xfrm>
            <a:off x="1062715" y="2456792"/>
            <a:ext cx="10879370" cy="7388324"/>
          </a:xfrm>
          <a:prstGeom prst="rect">
            <a:avLst/>
          </a:prstGeom>
          <a:ln w="12700">
            <a:miter lim="400000"/>
          </a:ln>
        </p:spPr>
      </p:pic>
      <p:sp>
        <p:nvSpPr>
          <p:cNvPr id="1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Internet of Everything"/>
          <p:cNvSpPr txBox="1">
            <a:spLocks noGrp="1"/>
          </p:cNvSpPr>
          <p:nvPr>
            <p:ph type="title"/>
          </p:nvPr>
        </p:nvSpPr>
        <p:spPr>
          <a:prstGeom prst="rect">
            <a:avLst/>
          </a:prstGeom>
        </p:spPr>
        <p:txBody>
          <a:bodyPr>
            <a:normAutofit fontScale="90000"/>
          </a:bodyPr>
          <a:lstStyle/>
          <a:p>
            <a:r>
              <a:rPr lang="pt-PT" dirty="0" err="1" smtClean="0"/>
              <a:t>Fueling</a:t>
            </a:r>
            <a:r>
              <a:rPr lang="pt-PT" dirty="0" smtClean="0"/>
              <a:t> </a:t>
            </a:r>
            <a:r>
              <a:rPr lang="pt-PT" dirty="0" err="1" smtClean="0"/>
              <a:t>the</a:t>
            </a:r>
            <a:r>
              <a:rPr lang="pt-PT" dirty="0" smtClean="0"/>
              <a:t> </a:t>
            </a:r>
            <a:r>
              <a:rPr dirty="0" smtClean="0"/>
              <a:t>Internet </a:t>
            </a:r>
            <a:r>
              <a:rPr dirty="0"/>
              <a:t>of Everything</a:t>
            </a:r>
          </a:p>
        </p:txBody>
      </p:sp>
      <p:sp>
        <p:nvSpPr>
          <p:cNvPr id="263" name="will be the Internet of our private lives, our machines, our health and our social interactions…"/>
          <p:cNvSpPr txBox="1">
            <a:spLocks noGrp="1"/>
          </p:cNvSpPr>
          <p:nvPr>
            <p:ph type="body" idx="1"/>
          </p:nvPr>
        </p:nvSpPr>
        <p:spPr>
          <a:prstGeom prst="rect">
            <a:avLst/>
          </a:prstGeom>
        </p:spPr>
        <p:txBody>
          <a:bodyPr/>
          <a:lstStyle/>
          <a:p>
            <a:r>
              <a:rPr dirty="0"/>
              <a:t>will be the Internet of our private lives, our machines, our health and our social interactions</a:t>
            </a:r>
          </a:p>
          <a:p>
            <a:r>
              <a:rPr dirty="0"/>
              <a:t>is this scary? a lot!</a:t>
            </a:r>
          </a:p>
          <a:p>
            <a:r>
              <a:rPr dirty="0"/>
              <a:t>is this worth the effort? probably yes!</a:t>
            </a:r>
          </a:p>
        </p:txBody>
      </p:sp>
      <p:sp>
        <p:nvSpPr>
          <p:cNvPr id="2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Questions!"/>
          <p:cNvSpPr txBox="1">
            <a:spLocks noGrp="1"/>
          </p:cNvSpPr>
          <p:nvPr>
            <p:ph type="title"/>
          </p:nvPr>
        </p:nvSpPr>
        <p:spPr>
          <a:prstGeom prst="rect">
            <a:avLst/>
          </a:prstGeom>
        </p:spPr>
        <p:txBody>
          <a:bodyPr/>
          <a:lstStyle/>
          <a:p>
            <a:r>
              <a:t>Questions!</a:t>
            </a:r>
          </a:p>
        </p:txBody>
      </p:sp>
      <p:sp>
        <p:nvSpPr>
          <p:cNvPr id="268" name="Nuno M. Garcia…"/>
          <p:cNvSpPr txBox="1"/>
          <p:nvPr/>
        </p:nvSpPr>
        <p:spPr>
          <a:xfrm>
            <a:off x="5846597" y="6985000"/>
            <a:ext cx="6442406"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Nuno M. Garcia</a:t>
            </a:r>
          </a:p>
          <a:p>
            <a:r>
              <a:t>Instituto de Telecomunicações</a:t>
            </a:r>
          </a:p>
          <a:p>
            <a:r>
              <a:t>University of Beira Interior</a:t>
            </a:r>
          </a:p>
          <a:p>
            <a:r>
              <a:rPr u="sng">
                <a:hlinkClick r:id="rId2"/>
              </a:rPr>
              <a:t>ngarcia@di.ubi.pt</a:t>
            </a:r>
          </a:p>
        </p:txBody>
      </p:sp>
      <p:sp>
        <p:nvSpPr>
          <p:cNvPr id="269" name="Thank you!"/>
          <p:cNvSpPr txBox="1"/>
          <p:nvPr/>
        </p:nvSpPr>
        <p:spPr>
          <a:xfrm>
            <a:off x="7955965" y="4298950"/>
            <a:ext cx="23760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Thank you!</a:t>
            </a:r>
          </a:p>
        </p:txBody>
      </p:sp>
      <p:sp>
        <p:nvSpPr>
          <p:cNvPr id="2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
        <p:nvSpPr>
          <p:cNvPr id="271" name="This work was supported by National Funding from the FCT - Fundação para a Ciência e a Tecnologia, through the UID/EEA/50008/2013 Project.…"/>
          <p:cNvSpPr/>
          <p:nvPr/>
        </p:nvSpPr>
        <p:spPr>
          <a:xfrm>
            <a:off x="922019" y="8077199"/>
            <a:ext cx="4035069" cy="10922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1100"/>
            </a:pPr>
            <a:r>
              <a:t>This work was supported by National Funding from the FCT - Fundação para a Ciência e a Tecnologia, through the UID/EEA/50008/2013 Project.</a:t>
            </a:r>
          </a:p>
          <a:p>
            <a:pPr>
              <a:defRPr sz="1100"/>
            </a:pPr>
            <a:r>
              <a:t>The author acknowledges the support of COST Action IC1303 AAPELE - Architectures, Algorithms and Protocols for Enhanced Living Environments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240882" y="3319191"/>
            <a:ext cx="5939848" cy="310251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Quick overview of the Internet traffic in the last 10 years"/>
          <p:cNvSpPr txBox="1">
            <a:spLocks noGrp="1"/>
          </p:cNvSpPr>
          <p:nvPr>
            <p:ph type="title"/>
          </p:nvPr>
        </p:nvSpPr>
        <p:spPr>
          <a:prstGeom prst="rect">
            <a:avLst/>
          </a:prstGeom>
        </p:spPr>
        <p:txBody>
          <a:bodyPr/>
          <a:lstStyle>
            <a:lvl1pPr defTabSz="473201">
              <a:defRPr sz="6480"/>
            </a:lvl1pPr>
          </a:lstStyle>
          <a:p>
            <a:r>
              <a:t>Quick overview of the Internet traffic in the last 10 years</a:t>
            </a:r>
          </a:p>
        </p:txBody>
      </p:sp>
      <p:pic>
        <p:nvPicPr>
          <p:cNvPr id="159" name="Image" descr="Image"/>
          <p:cNvPicPr>
            <a:picLocks noChangeAspect="1"/>
          </p:cNvPicPr>
          <p:nvPr/>
        </p:nvPicPr>
        <p:blipFill>
          <a:blip r:embed="rId2">
            <a:extLst/>
          </a:blip>
          <a:stretch>
            <a:fillRect/>
          </a:stretch>
        </p:blipFill>
        <p:spPr>
          <a:xfrm>
            <a:off x="1301750" y="3649245"/>
            <a:ext cx="9119648" cy="5206646"/>
          </a:xfrm>
          <a:prstGeom prst="rect">
            <a:avLst/>
          </a:prstGeom>
          <a:ln w="12700">
            <a:miter lim="400000"/>
          </a:ln>
        </p:spPr>
      </p:pic>
      <p:sp>
        <p:nvSpPr>
          <p:cNvPr id="1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evolution++"/>
          <p:cNvSpPr txBox="1">
            <a:spLocks noGrp="1"/>
          </p:cNvSpPr>
          <p:nvPr>
            <p:ph type="title"/>
          </p:nvPr>
        </p:nvSpPr>
        <p:spPr>
          <a:prstGeom prst="rect">
            <a:avLst/>
          </a:prstGeom>
        </p:spPr>
        <p:txBody>
          <a:bodyPr/>
          <a:lstStyle/>
          <a:p>
            <a:r>
              <a:t>evolution++</a:t>
            </a:r>
          </a:p>
        </p:txBody>
      </p:sp>
      <p:sp>
        <p:nvSpPr>
          <p:cNvPr id="168" name="Body"/>
          <p:cNvSpPr txBox="1">
            <a:spLocks noGrp="1"/>
          </p:cNvSpPr>
          <p:nvPr>
            <p:ph type="body" idx="1"/>
          </p:nvPr>
        </p:nvSpPr>
        <p:spPr>
          <a:prstGeom prst="rect">
            <a:avLst/>
          </a:prstGeom>
        </p:spPr>
        <p:txBody>
          <a:bodyPr/>
          <a:lstStyle/>
          <a:p>
            <a:endParaRPr/>
          </a:p>
        </p:txBody>
      </p:sp>
      <p:pic>
        <p:nvPicPr>
          <p:cNvPr id="169" name="Image" descr="Image"/>
          <p:cNvPicPr>
            <a:picLocks noChangeAspect="1"/>
          </p:cNvPicPr>
          <p:nvPr/>
        </p:nvPicPr>
        <p:blipFill>
          <a:blip r:embed="rId2">
            <a:extLst/>
          </a:blip>
          <a:stretch>
            <a:fillRect/>
          </a:stretch>
        </p:blipFill>
        <p:spPr>
          <a:xfrm>
            <a:off x="751868" y="2565703"/>
            <a:ext cx="11501064" cy="7012226"/>
          </a:xfrm>
          <a:prstGeom prst="rect">
            <a:avLst/>
          </a:prstGeom>
          <a:ln w="12700">
            <a:miter lim="400000"/>
          </a:ln>
        </p:spPr>
      </p:pic>
      <p:sp>
        <p:nvSpPr>
          <p:cNvPr id="1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evolution++"/>
          <p:cNvSpPr txBox="1">
            <a:spLocks noGrp="1"/>
          </p:cNvSpPr>
          <p:nvPr>
            <p:ph type="title"/>
          </p:nvPr>
        </p:nvSpPr>
        <p:spPr>
          <a:prstGeom prst="rect">
            <a:avLst/>
          </a:prstGeom>
        </p:spPr>
        <p:txBody>
          <a:bodyPr/>
          <a:lstStyle/>
          <a:p>
            <a:r>
              <a:t>evolution++</a:t>
            </a:r>
          </a:p>
        </p:txBody>
      </p:sp>
      <p:sp>
        <p:nvSpPr>
          <p:cNvPr id="173" name="Body"/>
          <p:cNvSpPr txBox="1">
            <a:spLocks noGrp="1"/>
          </p:cNvSpPr>
          <p:nvPr>
            <p:ph type="body" idx="1"/>
          </p:nvPr>
        </p:nvSpPr>
        <p:spPr>
          <a:prstGeom prst="rect">
            <a:avLst/>
          </a:prstGeom>
        </p:spPr>
        <p:txBody>
          <a:bodyPr/>
          <a:lstStyle/>
          <a:p>
            <a:endParaRPr/>
          </a:p>
        </p:txBody>
      </p:sp>
      <p:pic>
        <p:nvPicPr>
          <p:cNvPr id="174" name="Image" descr="Image"/>
          <p:cNvPicPr>
            <a:picLocks noChangeAspect="1"/>
          </p:cNvPicPr>
          <p:nvPr/>
        </p:nvPicPr>
        <p:blipFill>
          <a:blip r:embed="rId2">
            <a:extLst/>
          </a:blip>
          <a:stretch>
            <a:fillRect/>
          </a:stretch>
        </p:blipFill>
        <p:spPr>
          <a:xfrm>
            <a:off x="1055150" y="2683460"/>
            <a:ext cx="10894500" cy="5928810"/>
          </a:xfrm>
          <a:prstGeom prst="rect">
            <a:avLst/>
          </a:prstGeom>
          <a:ln w="12700">
            <a:miter lim="400000"/>
          </a:ln>
        </p:spPr>
      </p:pic>
      <p:sp>
        <p:nvSpPr>
          <p:cNvPr id="17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pic>
        <p:nvPicPr>
          <p:cNvPr id="6" name="Image" descr="Image"/>
          <p:cNvPicPr>
            <a:picLocks noChangeAspect="1"/>
          </p:cNvPicPr>
          <p:nvPr/>
        </p:nvPicPr>
        <p:blipFill>
          <a:blip r:embed="rId3">
            <a:extLst/>
          </a:blip>
          <a:stretch>
            <a:fillRect/>
          </a:stretch>
        </p:blipFill>
        <p:spPr>
          <a:xfrm>
            <a:off x="9601200" y="654886"/>
            <a:ext cx="3295626" cy="223810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And applications?"/>
          <p:cNvSpPr txBox="1">
            <a:spLocks noGrp="1"/>
          </p:cNvSpPr>
          <p:nvPr>
            <p:ph type="title"/>
          </p:nvPr>
        </p:nvSpPr>
        <p:spPr>
          <a:prstGeom prst="rect">
            <a:avLst/>
          </a:prstGeom>
        </p:spPr>
        <p:txBody>
          <a:bodyPr>
            <a:normAutofit fontScale="90000"/>
          </a:bodyPr>
          <a:lstStyle/>
          <a:p>
            <a:r>
              <a:rPr dirty="0"/>
              <a:t>And </a:t>
            </a:r>
            <a:r>
              <a:rPr lang="pt-PT" dirty="0" err="1" smtClean="0"/>
              <a:t>what</a:t>
            </a:r>
            <a:r>
              <a:rPr lang="pt-PT" dirty="0" smtClean="0"/>
              <a:t> </a:t>
            </a:r>
            <a:r>
              <a:rPr lang="pt-PT" dirty="0" err="1" smtClean="0"/>
              <a:t>about</a:t>
            </a:r>
            <a:r>
              <a:rPr lang="pt-PT" dirty="0" smtClean="0"/>
              <a:t> </a:t>
            </a:r>
            <a:r>
              <a:rPr dirty="0" smtClean="0"/>
              <a:t>applications</a:t>
            </a:r>
            <a:r>
              <a:rPr dirty="0"/>
              <a:t>?</a:t>
            </a:r>
          </a:p>
        </p:txBody>
      </p:sp>
      <p:sp>
        <p:nvSpPr>
          <p:cNvPr id="203" name="We have witnessed:…"/>
          <p:cNvSpPr txBox="1">
            <a:spLocks noGrp="1"/>
          </p:cNvSpPr>
          <p:nvPr>
            <p:ph type="body" idx="1"/>
          </p:nvPr>
        </p:nvSpPr>
        <p:spPr>
          <a:prstGeom prst="rect">
            <a:avLst/>
          </a:prstGeom>
        </p:spPr>
        <p:txBody>
          <a:bodyPr/>
          <a:lstStyle/>
          <a:p>
            <a:r>
              <a:rPr dirty="0"/>
              <a:t>We have witnessed:</a:t>
            </a:r>
          </a:p>
          <a:p>
            <a:pPr lvl="1"/>
            <a:r>
              <a:rPr dirty="0"/>
              <a:t>more social media</a:t>
            </a:r>
          </a:p>
          <a:p>
            <a:pPr lvl="1"/>
            <a:r>
              <a:rPr dirty="0"/>
              <a:t>more Cloud</a:t>
            </a:r>
          </a:p>
          <a:p>
            <a:pPr lvl="1"/>
            <a:r>
              <a:rPr dirty="0"/>
              <a:t>more X as a Service</a:t>
            </a:r>
          </a:p>
          <a:p>
            <a:pPr lvl="2"/>
            <a:r>
              <a:rPr dirty="0"/>
              <a:t>(virtualization of desktop </a:t>
            </a:r>
            <a:r>
              <a:rPr dirty="0" smtClean="0"/>
              <a:t>o</a:t>
            </a:r>
            <a:r>
              <a:rPr lang="pt-PT" dirty="0" smtClean="0"/>
              <a:t>n </a:t>
            </a:r>
            <a:r>
              <a:rPr lang="pt-PT" dirty="0" err="1" smtClean="0"/>
              <a:t>the</a:t>
            </a:r>
            <a:r>
              <a:rPr dirty="0" smtClean="0"/>
              <a:t> </a:t>
            </a:r>
            <a:r>
              <a:rPr dirty="0"/>
              <a:t>User Side Resources to the Cloud - why?)</a:t>
            </a:r>
          </a:p>
        </p:txBody>
      </p:sp>
      <p:sp>
        <p:nvSpPr>
          <p:cNvPr id="2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Applications in the future"/>
          <p:cNvSpPr txBox="1">
            <a:spLocks noGrp="1"/>
          </p:cNvSpPr>
          <p:nvPr>
            <p:ph type="title"/>
          </p:nvPr>
        </p:nvSpPr>
        <p:spPr>
          <a:prstGeom prst="rect">
            <a:avLst/>
          </a:prstGeom>
        </p:spPr>
        <p:txBody>
          <a:bodyPr/>
          <a:lstStyle>
            <a:lvl1pPr defTabSz="566674">
              <a:defRPr sz="7760"/>
            </a:lvl1pPr>
          </a:lstStyle>
          <a:p>
            <a:r>
              <a:t>Applications in the future</a:t>
            </a:r>
          </a:p>
        </p:txBody>
      </p:sp>
      <p:sp>
        <p:nvSpPr>
          <p:cNvPr id="207" name="What can we expect to see in the future?…"/>
          <p:cNvSpPr txBox="1">
            <a:spLocks noGrp="1"/>
          </p:cNvSpPr>
          <p:nvPr>
            <p:ph type="body" idx="1"/>
          </p:nvPr>
        </p:nvSpPr>
        <p:spPr>
          <a:prstGeom prst="rect">
            <a:avLst/>
          </a:prstGeom>
        </p:spPr>
        <p:txBody>
          <a:bodyPr/>
          <a:lstStyle/>
          <a:p>
            <a:pPr marL="360045" indent="-360045" defTabSz="473201">
              <a:spcBef>
                <a:spcPts val="3400"/>
              </a:spcBef>
              <a:defRPr sz="2916"/>
            </a:pPr>
            <a:r>
              <a:rPr dirty="0"/>
              <a:t>What can we expect to see in the future?</a:t>
            </a:r>
          </a:p>
          <a:p>
            <a:pPr marL="720090" lvl="1" indent="-360045" defTabSz="473201">
              <a:spcBef>
                <a:spcPts val="3400"/>
              </a:spcBef>
              <a:defRPr sz="2916"/>
            </a:pPr>
            <a:r>
              <a:rPr dirty="0"/>
              <a:t>mobile phones now host </a:t>
            </a:r>
            <a:r>
              <a:rPr dirty="0" smtClean="0"/>
              <a:t>octacore</a:t>
            </a:r>
            <a:r>
              <a:rPr lang="pt-PT" dirty="0"/>
              <a:t>s</a:t>
            </a:r>
            <a:endParaRPr dirty="0"/>
          </a:p>
          <a:p>
            <a:pPr marL="720090" lvl="1" indent="-360045" defTabSz="473201">
              <a:spcBef>
                <a:spcPts val="3400"/>
              </a:spcBef>
              <a:defRPr sz="2916"/>
            </a:pPr>
            <a:r>
              <a:rPr dirty="0"/>
              <a:t>mobile operators sell data packets</a:t>
            </a:r>
          </a:p>
          <a:p>
            <a:pPr marL="720090" lvl="1" indent="-360045" defTabSz="473201">
              <a:spcBef>
                <a:spcPts val="3400"/>
              </a:spcBef>
              <a:defRPr sz="2916"/>
            </a:pPr>
            <a:r>
              <a:rPr dirty="0"/>
              <a:t>every device </a:t>
            </a:r>
            <a:r>
              <a:rPr lang="pt-PT" dirty="0" smtClean="0"/>
              <a:t>h</a:t>
            </a:r>
            <a:r>
              <a:rPr dirty="0" smtClean="0"/>
              <a:t>as </a:t>
            </a:r>
            <a:r>
              <a:rPr dirty="0"/>
              <a:t>some Web App or some Internet service connection (</a:t>
            </a:r>
            <a:r>
              <a:rPr i="1" dirty="0">
                <a:latin typeface="Helvetica"/>
                <a:ea typeface="Helvetica"/>
                <a:cs typeface="Helvetica"/>
                <a:sym typeface="Helvetica"/>
              </a:rPr>
              <a:t>e.g. </a:t>
            </a:r>
            <a:r>
              <a:rPr dirty="0"/>
              <a:t>problems with hacked cars)</a:t>
            </a:r>
          </a:p>
          <a:p>
            <a:pPr marL="720090" lvl="1" indent="-360045" defTabSz="473201">
              <a:spcBef>
                <a:spcPts val="3400"/>
              </a:spcBef>
              <a:defRPr sz="2916"/>
            </a:pPr>
            <a:r>
              <a:rPr dirty="0"/>
              <a:t>my </a:t>
            </a:r>
            <a:r>
              <a:rPr lang="pt-PT" dirty="0" err="1" smtClean="0"/>
              <a:t>wrist</a:t>
            </a:r>
            <a:r>
              <a:rPr dirty="0" smtClean="0"/>
              <a:t>watch </a:t>
            </a:r>
            <a:r>
              <a:rPr dirty="0"/>
              <a:t>monitors me, my car monitors me, my TV monitors me, my refrigerator monitors everyone, …</a:t>
            </a:r>
          </a:p>
          <a:p>
            <a:pPr marL="720090" lvl="1" indent="-360045" defTabSz="473201">
              <a:spcBef>
                <a:spcPts val="3400"/>
              </a:spcBef>
              <a:defRPr sz="2916"/>
            </a:pPr>
            <a:r>
              <a:rPr dirty="0"/>
              <a:t>“every device will be a screen to The One” (Kevin Kelly, The first 5000 days of the Web)</a:t>
            </a:r>
          </a:p>
        </p:txBody>
      </p:sp>
      <p:sp>
        <p:nvSpPr>
          <p:cNvPr id="20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Applications in the future"/>
          <p:cNvSpPr txBox="1">
            <a:spLocks noGrp="1"/>
          </p:cNvSpPr>
          <p:nvPr>
            <p:ph type="title"/>
          </p:nvPr>
        </p:nvSpPr>
        <p:spPr>
          <a:prstGeom prst="rect">
            <a:avLst/>
          </a:prstGeom>
        </p:spPr>
        <p:txBody>
          <a:bodyPr/>
          <a:lstStyle>
            <a:lvl1pPr defTabSz="566674">
              <a:defRPr sz="7760"/>
            </a:lvl1pPr>
          </a:lstStyle>
          <a:p>
            <a:r>
              <a:t>Applications in the future</a:t>
            </a:r>
          </a:p>
        </p:txBody>
      </p:sp>
      <p:sp>
        <p:nvSpPr>
          <p:cNvPr id="211" name="User driven (social media, games, apps…)…"/>
          <p:cNvSpPr txBox="1">
            <a:spLocks noGrp="1"/>
          </p:cNvSpPr>
          <p:nvPr>
            <p:ph type="body" idx="1"/>
          </p:nvPr>
        </p:nvSpPr>
        <p:spPr>
          <a:prstGeom prst="rect">
            <a:avLst/>
          </a:prstGeom>
        </p:spPr>
        <p:txBody>
          <a:bodyPr>
            <a:normAutofit lnSpcReduction="10000"/>
          </a:bodyPr>
          <a:lstStyle/>
          <a:p>
            <a:pPr marL="404495" indent="-404495" defTabSz="531622">
              <a:spcBef>
                <a:spcPts val="3800"/>
              </a:spcBef>
              <a:defRPr sz="3276"/>
            </a:pPr>
            <a:r>
              <a:rPr dirty="0"/>
              <a:t>User driven (social media, games, apps…)</a:t>
            </a:r>
          </a:p>
          <a:p>
            <a:pPr marL="404495" indent="-404495" defTabSz="531622">
              <a:spcBef>
                <a:spcPts val="3800"/>
              </a:spcBef>
              <a:defRPr sz="3276"/>
            </a:pPr>
            <a:r>
              <a:rPr dirty="0"/>
              <a:t>Government driven (eGovernment, eCitizenship, …)</a:t>
            </a:r>
          </a:p>
          <a:p>
            <a:pPr marL="404495" indent="-404495" defTabSz="531622">
              <a:spcBef>
                <a:spcPts val="3800"/>
              </a:spcBef>
              <a:defRPr sz="3276"/>
            </a:pPr>
            <a:r>
              <a:rPr dirty="0"/>
              <a:t>Corporations driven (eCustomer)</a:t>
            </a:r>
          </a:p>
          <a:p>
            <a:pPr marL="404495" indent="-404495" defTabSz="531622">
              <a:spcBef>
                <a:spcPts val="3800"/>
              </a:spcBef>
              <a:defRPr sz="3276"/>
            </a:pPr>
            <a:r>
              <a:rPr dirty="0"/>
              <a:t>Machine driven (P2P, machines that are Internet connected)</a:t>
            </a:r>
          </a:p>
          <a:p>
            <a:pPr marL="404495" indent="-404495" defTabSz="531622">
              <a:spcBef>
                <a:spcPts val="3800"/>
              </a:spcBef>
              <a:defRPr sz="3276"/>
            </a:pPr>
            <a:r>
              <a:rPr dirty="0"/>
              <a:t>Open source hardware (Arduíno, Raspberry Pi-Like, etc.)</a:t>
            </a:r>
          </a:p>
          <a:p>
            <a:pPr marL="404495" indent="-404495" defTabSz="531622">
              <a:spcBef>
                <a:spcPts val="3800"/>
              </a:spcBef>
              <a:defRPr sz="3276"/>
            </a:pPr>
            <a:r>
              <a:rPr dirty="0"/>
              <a:t>Open source software (Linux, Python, etc.)</a:t>
            </a:r>
          </a:p>
        </p:txBody>
      </p:sp>
      <p:sp>
        <p:nvSpPr>
          <p:cNvPr id="2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2114</TotalTime>
  <Words>899</Words>
  <Application>Microsoft Macintosh PowerPoint</Application>
  <PresentationFormat>Custom</PresentationFormat>
  <Paragraphs>134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Avenir Roman</vt:lpstr>
      <vt:lpstr>Calibri</vt:lpstr>
      <vt:lpstr>Helvetica</vt:lpstr>
      <vt:lpstr>Helvetica Light</vt:lpstr>
      <vt:lpstr>White</vt:lpstr>
      <vt:lpstr>Introducing an almost reliable UDP protocol:  The Keyed UDP</vt:lpstr>
      <vt:lpstr>Does this looks familiar?</vt:lpstr>
      <vt:lpstr>What about this?</vt:lpstr>
      <vt:lpstr>Quick overview of the Internet traffic in the last 10 years</vt:lpstr>
      <vt:lpstr>evolution++</vt:lpstr>
      <vt:lpstr>evolution++</vt:lpstr>
      <vt:lpstr>And what about applications?</vt:lpstr>
      <vt:lpstr>Applications in the future</vt:lpstr>
      <vt:lpstr>Applications in the future</vt:lpstr>
      <vt:lpstr>What can we expect?</vt:lpstr>
      <vt:lpstr>What can we do?</vt:lpstr>
      <vt:lpstr>Really, what can we do?</vt:lpstr>
      <vt:lpstr>New Keyed-UDP</vt:lpstr>
      <vt:lpstr>Keyed-UDP</vt:lpstr>
      <vt:lpstr>Keyed-UDP</vt:lpstr>
      <vt:lpstr>Keyed-UDP</vt:lpstr>
      <vt:lpstr>Keyed-UDP</vt:lpstr>
      <vt:lpstr>Keyed-UDP</vt:lpstr>
      <vt:lpstr>Keyed-UDP</vt:lpstr>
      <vt:lpstr>Keyed-UDP</vt:lpstr>
      <vt:lpstr>Keyed-IPv6</vt:lpstr>
      <vt:lpstr>Keyed-UDP</vt:lpstr>
      <vt:lpstr>Keyed-UDP</vt:lpstr>
      <vt:lpstr>Keyed-UDP</vt:lpstr>
      <vt:lpstr>Keyed-UDP</vt:lpstr>
      <vt:lpstr>Keyed-UDP</vt:lpstr>
      <vt:lpstr>Keyed-UDP</vt:lpstr>
      <vt:lpstr>Keyed-UDP</vt:lpstr>
      <vt:lpstr>Finally, Users!</vt:lpstr>
      <vt:lpstr>Fueling the Internet of Everything</vt:lpstr>
      <vt:lpstr>Questions!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almost reliable UDP protocol  Keyed UDP</dc:title>
  <cp:lastModifiedBy>NUNO MANUEL GARCIA DOS SANTOS</cp:lastModifiedBy>
  <cp:revision>16</cp:revision>
  <cp:lastPrinted>2017-10-20T19:38:04Z</cp:lastPrinted>
  <dcterms:modified xsi:type="dcterms:W3CDTF">2017-10-22T06:47:56Z</dcterms:modified>
</cp:coreProperties>
</file>