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70" r:id="rId5"/>
    <p:sldId id="258" r:id="rId6"/>
    <p:sldId id="259" r:id="rId7"/>
    <p:sldId id="268" r:id="rId8"/>
    <p:sldId id="260" r:id="rId9"/>
    <p:sldId id="269" r:id="rId10"/>
    <p:sldId id="261" r:id="rId11"/>
    <p:sldId id="264" r:id="rId12"/>
    <p:sldId id="266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81250"/>
  </p:normalViewPr>
  <p:slideViewPr>
    <p:cSldViewPr snapToGrid="0" snapToObjects="1">
      <p:cViewPr varScale="1">
        <p:scale>
          <a:sx n="88" d="100"/>
          <a:sy n="88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1467-C225-1942-945A-4689483110B7}" type="datetimeFigureOut">
              <a:rPr lang="en-US" smtClean="0"/>
              <a:t>10/25/17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6570-52AD-9D4C-92FD-59A7153F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Story about my morning</a:t>
            </a:r>
          </a:p>
          <a:p>
            <a:r>
              <a:rPr lang="en-US" baseline="0" dirty="0" smtClean="0"/>
              <a:t>I’m going to remind you how mechanisms work, but focus on CPE configuration.</a:t>
            </a:r>
            <a:endParaRPr lang="en-US" baseline="0" dirty="0" smtClean="0"/>
          </a:p>
          <a:p>
            <a:r>
              <a:rPr lang="en-US" dirty="0" smtClean="0"/>
              <a:t>Target</a:t>
            </a:r>
            <a:r>
              <a:rPr lang="en-US" baseline="0" dirty="0" smtClean="0"/>
              <a:t> audience is ISPs who might be considering deploying a transition mechanism.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07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walk through comparing the pros and cons of each.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8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going to take a huge risk and try to do this as a live demo, but you know how those work.</a:t>
            </a:r>
          </a:p>
          <a:p>
            <a:r>
              <a:rPr lang="en-US" dirty="0" smtClean="0"/>
              <a:t>In fact, I’d originally planned to have a dozen home gateways scattered</a:t>
            </a:r>
            <a:r>
              <a:rPr lang="en-US" baseline="0" dirty="0" smtClean="0"/>
              <a:t> around the room for people to connect to, so this could be hands-on, but nothing ever works right the first ten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linux</a:t>
            </a:r>
            <a:r>
              <a:rPr lang="en-US" dirty="0" smtClean="0"/>
              <a:t> term window (SSH is fine)</a:t>
            </a:r>
          </a:p>
          <a:p>
            <a:r>
              <a:rPr lang="en-US" dirty="0" smtClean="0"/>
              <a:t>Service dhcp6 restart</a:t>
            </a:r>
          </a:p>
          <a:p>
            <a:r>
              <a:rPr lang="en-US" dirty="0" smtClean="0"/>
              <a:t>Those of you connected to “</a:t>
            </a:r>
            <a:r>
              <a:rPr lang="en-US" dirty="0" err="1" smtClean="0"/>
              <a:t>Retevia</a:t>
            </a:r>
            <a:r>
              <a:rPr lang="en-US" dirty="0" smtClean="0"/>
              <a:t>” should see that your IPv6 address is the same, but you can</a:t>
            </a:r>
            <a:r>
              <a:rPr lang="en-US" baseline="0" dirty="0" smtClean="0"/>
              <a:t> reach some IPv4 stuff now.</a:t>
            </a:r>
          </a:p>
          <a:p>
            <a:r>
              <a:rPr lang="en-US" baseline="0" dirty="0" smtClean="0"/>
              <a:t>Of course, if you have manually configured other name servers, like Google’s, you still have no additional connectivity.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33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an ISP, you can’t just use DHCPv6 to push this configuration option. </a:t>
            </a:r>
          </a:p>
          <a:p>
            <a:r>
              <a:rPr lang="en-US" baseline="0" dirty="0" smtClean="0"/>
              <a:t>If you have TR-069 or other configuration control, you can set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57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1200" dirty="0" smtClean="0">
                <a:latin typeface="Courier"/>
                <a:cs typeface="Courier"/>
              </a:rPr>
              <a:t>#  option dhcp6.dslite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urier"/>
                <a:cs typeface="Courier"/>
              </a:rPr>
              <a:t>2a00:8642:2000:af::1 </a:t>
            </a:r>
            <a:r>
              <a:rPr lang="is-IS" sz="1200" dirty="0" smtClean="0">
                <a:latin typeface="Courier"/>
                <a:cs typeface="Courier"/>
              </a:rPr>
              <a:t>; </a:t>
            </a:r>
            <a:endParaRPr lang="en-US" sz="1200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4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</a:t>
            </a:r>
            <a:r>
              <a:rPr lang="en-US" dirty="0" err="1" smtClean="0"/>
              <a:t>handwaving</a:t>
            </a:r>
            <a:r>
              <a:rPr lang="en-US" dirty="0" smtClean="0"/>
              <a:t> a lot</a:t>
            </a:r>
            <a:r>
              <a:rPr lang="en-US" baseline="0" dirty="0" smtClean="0"/>
              <a:t> of the possibilities of MAP, like hub and spoke vs. mesh, and I’ve just picked some values here.</a:t>
            </a:r>
          </a:p>
          <a:p>
            <a:r>
              <a:rPr lang="en-US" baseline="0" dirty="0" smtClean="0"/>
              <a:t>Don’t panic! This long string comes from rfc7598 section 4. </a:t>
            </a:r>
          </a:p>
          <a:p>
            <a:r>
              <a:rPr lang="en-US" baseline="0" dirty="0" smtClean="0"/>
              <a:t>Or use this Cisco tool if your MAP vendor doesn’t provide something else. If you outsource your BRs, you’ll get these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 bits from your vendor.</a:t>
            </a:r>
          </a:p>
          <a:p>
            <a:r>
              <a:rPr lang="en-US" baseline="0" dirty="0" smtClean="0"/>
              <a:t>Also, we don’t have this running for demo. Some folks on our team had some health issues that put us far behind.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61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haven’t seen anything on the Internet comparing</a:t>
            </a:r>
            <a:r>
              <a:rPr lang="en-US" baseline="0" dirty="0" smtClean="0"/>
              <a:t> how to configure transition mechanisms. </a:t>
            </a:r>
          </a:p>
          <a:p>
            <a:r>
              <a:rPr lang="en-US" baseline="0" dirty="0" smtClean="0"/>
              <a:t>It’s all done through your regular provisioning system, and most are pretty easy.</a:t>
            </a:r>
          </a:p>
          <a:p>
            <a:r>
              <a:rPr lang="en-US" baseline="0" dirty="0" smtClean="0"/>
              <a:t>CPE support is a big problem, but expect vendor updates in the next few months.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6570-52AD-9D4C-92FD-59A7153FFA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3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73C7-BFCD-8546-8FF4-DEDE1409273E}" type="datetime1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6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BE21-662C-FD4E-8594-87E1BC983A4A}" type="datetime1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3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DE5-05A2-C842-8CBC-4542C1AD0E74}" type="datetime1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9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111" y="274638"/>
            <a:ext cx="530577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20AEE-3D0B-5B45-A402-4471C4654C6B}" type="datetime1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9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7B13-2B5F-104A-8FEA-93F070EF51CF}" type="datetime1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2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674D-E80E-004B-B0D7-E948A83DBD14}" type="datetime1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87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842E-A938-2C4A-B4C1-CD5D20CE6744}" type="datetime1">
              <a:rPr lang="en-US" smtClean="0"/>
              <a:t>10/25/17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87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ED32-B75D-D14B-B862-EFBF8C8F5023}" type="datetime1">
              <a:rPr lang="en-US" smtClean="0"/>
              <a:t>10/25/17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2573351"/>
              </p:ext>
            </p:extLst>
          </p:nvPr>
        </p:nvGraphicFramePr>
        <p:xfrm>
          <a:off x="457200" y="1594262"/>
          <a:ext cx="8229600" cy="22893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7234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dirty="0" smtClean="0"/>
                        <a:t>Header 1</a:t>
                      </a:r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23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23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23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87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0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DA1D-9EE0-C345-8F59-69B53F7A3D68}" type="datetime1">
              <a:rPr lang="en-US" smtClean="0"/>
              <a:t>10/25/17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87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7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6B3C-B642-8849-8979-0329AAAB3F5D}" type="datetime1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87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1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089E-A2B9-1048-AE48-30FD510F51A9}" type="datetime1">
              <a:rPr lang="en-US" smtClean="0"/>
              <a:t>10/25/17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 final sm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8733"/>
            <a:ext cx="1802637" cy="139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6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69FB0-3B0B-CB48-B9D4-4C430C5B7C39}" type="datetime1">
              <a:rPr lang="en-US" smtClean="0"/>
              <a:t>10/25/17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2BC3-1566-5645-A051-510F5A1CA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154C62"/>
          </a:solidFill>
          <a:latin typeface="Avenir Medium"/>
          <a:ea typeface="+mj-ea"/>
          <a:cs typeface="+mj-cs"/>
        </a:defRPr>
      </a:lvl1pPr>
    </p:titleStyle>
    <p:bodyStyle>
      <a:lvl1pPr marL="0" indent="-274320" algn="l" defTabSz="457200" rtl="0" eaLnBrk="1" latinLnBrk="0" hangingPunct="1">
        <a:spcBef>
          <a:spcPct val="0"/>
        </a:spcBef>
        <a:buFont typeface="Arial"/>
        <a:buChar char="•"/>
        <a:defRPr lang="en-US" sz="3200" kern="1200" dirty="0" smtClean="0">
          <a:solidFill>
            <a:srgbClr val="154C62"/>
          </a:solidFill>
          <a:latin typeface="Avenir Medium"/>
          <a:ea typeface="+mj-ea"/>
          <a:cs typeface="+mj-cs"/>
        </a:defRPr>
      </a:lvl1pPr>
      <a:lvl2pPr marL="457200" indent="-274320" algn="l" defTabSz="457200" rtl="0" eaLnBrk="1" latinLnBrk="0" hangingPunct="1">
        <a:spcBef>
          <a:spcPct val="0"/>
        </a:spcBef>
        <a:buFont typeface="Lucida Grande"/>
        <a:buChar char="-"/>
        <a:defRPr lang="en-US" sz="2800" kern="1200" dirty="0" smtClean="0">
          <a:solidFill>
            <a:srgbClr val="154C62"/>
          </a:solidFill>
          <a:latin typeface="Avenir Medium"/>
          <a:ea typeface="+mj-ea"/>
          <a:cs typeface="+mj-cs"/>
        </a:defRPr>
      </a:lvl2pPr>
      <a:lvl3pPr marL="640080" indent="-274320" algn="l" defTabSz="457200" rtl="0" eaLnBrk="1" latinLnBrk="0" hangingPunct="1">
        <a:spcBef>
          <a:spcPct val="0"/>
        </a:spcBef>
        <a:buFont typeface="Courier New"/>
        <a:buChar char="o"/>
        <a:defRPr lang="en-US" sz="2400" kern="1200" dirty="0" smtClean="0">
          <a:solidFill>
            <a:srgbClr val="154C62"/>
          </a:solidFill>
          <a:latin typeface="Avenir Medium"/>
          <a:ea typeface="+mj-ea"/>
          <a:cs typeface="+mj-cs"/>
        </a:defRPr>
      </a:lvl3pPr>
      <a:lvl4pPr marL="822960" indent="-274320" algn="l" defTabSz="457200" rtl="0" eaLnBrk="1" latinLnBrk="0" hangingPunct="1">
        <a:spcBef>
          <a:spcPct val="0"/>
        </a:spcBef>
        <a:buClr>
          <a:schemeClr val="accent5">
            <a:lumMod val="75000"/>
          </a:schemeClr>
        </a:buClr>
        <a:buFont typeface="Wingdings" charset="2"/>
        <a:buChar char="Ø"/>
        <a:defRPr lang="en-US" sz="2000" kern="1200" dirty="0" smtClean="0">
          <a:solidFill>
            <a:srgbClr val="154C62"/>
          </a:solidFill>
          <a:latin typeface="Avenir Medium"/>
          <a:ea typeface="+mj-ea"/>
          <a:cs typeface="+mj-cs"/>
        </a:defRPr>
      </a:lvl4pPr>
      <a:lvl5pPr marL="2400300" indent="-571500" algn="ctr" defTabSz="457200" rtl="0" eaLnBrk="1" latinLnBrk="0" hangingPunct="1">
        <a:spcBef>
          <a:spcPct val="0"/>
        </a:spcBef>
        <a:buFont typeface="Arial"/>
        <a:buChar char="•"/>
        <a:defRPr lang="en-US" sz="4400" kern="1200" dirty="0" smtClean="0">
          <a:solidFill>
            <a:schemeClr val="accent5">
              <a:lumMod val="50000"/>
            </a:schemeClr>
          </a:solidFill>
          <a:latin typeface="Avenir Medium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Lee.Howard@Retevia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Configuring CPE for IPv6 Transition Mechanisms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Lee Howard</a:t>
            </a:r>
          </a:p>
          <a:p>
            <a:r>
              <a:rPr lang="en-US" dirty="0" err="1" smtClean="0"/>
              <a:t>Retevia</a:t>
            </a:r>
            <a:endParaRPr lang="en-US" dirty="0" smtClean="0"/>
          </a:p>
          <a:p>
            <a:r>
              <a:rPr lang="en-US" sz="2400" dirty="0" smtClean="0">
                <a:hlinkClick r:id="rId3"/>
              </a:rPr>
              <a:t>Lee.Howard@Retevia.net</a:t>
            </a:r>
            <a:endParaRPr lang="en-US" sz="2400" dirty="0" smtClean="0"/>
          </a:p>
          <a:p>
            <a:r>
              <a:rPr lang="en-US" sz="2400" dirty="0" smtClean="0"/>
              <a:t>@</a:t>
            </a:r>
            <a:r>
              <a:rPr lang="en-US" sz="2400" dirty="0" err="1" smtClean="0"/>
              <a:t>wleecoyote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992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837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etc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dhcp</a:t>
            </a:r>
            <a:r>
              <a:rPr lang="en-US" dirty="0">
                <a:latin typeface="Courier"/>
                <a:cs typeface="Courier"/>
              </a:rPr>
              <a:t>/dhcpd6.conf</a:t>
            </a:r>
          </a:p>
          <a:p>
            <a:pPr indent="0">
              <a:buNone/>
            </a:pPr>
            <a:r>
              <a:rPr lang="en-US" sz="2200" dirty="0">
                <a:latin typeface="Courier"/>
                <a:cs typeface="Courier"/>
              </a:rPr>
              <a:t>subnet6 2001:db8:0:1::/64 { </a:t>
            </a:r>
          </a:p>
          <a:p>
            <a:pPr indent="0">
              <a:buNone/>
            </a:pPr>
            <a:r>
              <a:rPr lang="en-US" sz="2200" dirty="0" smtClean="0">
                <a:latin typeface="Courier"/>
                <a:cs typeface="Courier"/>
              </a:rPr>
              <a:t>  option </a:t>
            </a:r>
            <a:r>
              <a:rPr lang="en-US" sz="2200" dirty="0">
                <a:latin typeface="Courier"/>
                <a:cs typeface="Courier"/>
              </a:rPr>
              <a:t>dhcp6.map-option code 95 = string;</a:t>
            </a:r>
            <a:r>
              <a:rPr lang="is-IS" sz="2200" dirty="0">
                <a:latin typeface="Courier"/>
                <a:cs typeface="Courier"/>
              </a:rPr>
              <a:t>  </a:t>
            </a:r>
            <a:r>
              <a:rPr lang="is-IS" sz="2200" dirty="0" smtClean="0">
                <a:latin typeface="Courier"/>
                <a:cs typeface="Courier"/>
              </a:rPr>
              <a:t> </a:t>
            </a:r>
            <a:endParaRPr lang="is-IS" sz="2200" dirty="0">
              <a:latin typeface="Courier"/>
              <a:cs typeface="Courier"/>
            </a:endParaRPr>
          </a:p>
          <a:p>
            <a:pPr indent="0">
              <a:buNone/>
            </a:pPr>
            <a:r>
              <a:rPr lang="de-DE" sz="2200" dirty="0" smtClean="0">
                <a:latin typeface="Courier"/>
                <a:cs typeface="Courier"/>
              </a:rPr>
              <a:t>  </a:t>
            </a:r>
            <a:r>
              <a:rPr lang="de-DE" sz="2200" dirty="0" err="1" smtClean="0">
                <a:latin typeface="Courier"/>
                <a:cs typeface="Courier"/>
              </a:rPr>
              <a:t>option</a:t>
            </a:r>
            <a:r>
              <a:rPr lang="de-DE" sz="2200" dirty="0" smtClean="0">
                <a:latin typeface="Courier"/>
                <a:cs typeface="Courier"/>
              </a:rPr>
              <a:t> </a:t>
            </a:r>
            <a:r>
              <a:rPr lang="de-DE" sz="2200" dirty="0">
                <a:latin typeface="Courier"/>
                <a:cs typeface="Courier"/>
              </a:rPr>
              <a:t>dhcp6.map-</a:t>
            </a:r>
            <a:r>
              <a:rPr lang="de-DE" sz="2200" dirty="0" smtClean="0">
                <a:latin typeface="Courier"/>
                <a:cs typeface="Courier"/>
              </a:rPr>
              <a:t>option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is-IS" sz="2200" dirty="0" smtClean="0">
                <a:latin typeface="Courier"/>
                <a:cs typeface="Courier"/>
              </a:rPr>
              <a:t>00</a:t>
            </a:r>
            <a:r>
              <a:rPr lang="is-IS" sz="2200" dirty="0">
                <a:latin typeface="Courier"/>
                <a:cs typeface="Courier"/>
              </a:rPr>
              <a:t>:59:00:</a:t>
            </a:r>
            <a:r>
              <a:rPr lang="is-IS" sz="2200" dirty="0" smtClean="0">
                <a:latin typeface="Courier"/>
                <a:cs typeface="Courier"/>
              </a:rPr>
              <a:t>18:</a:t>
            </a:r>
            <a:r>
              <a:rPr lang="is-IS" sz="2200" dirty="0">
                <a:latin typeface="Courier"/>
                <a:cs typeface="Courier"/>
              </a:rPr>
              <a:t>00:</a:t>
            </a:r>
            <a:r>
              <a:rPr lang="is-IS" sz="2200" dirty="0">
                <a:solidFill>
                  <a:schemeClr val="accent4"/>
                </a:solidFill>
                <a:latin typeface="Courier"/>
                <a:cs typeface="Courier"/>
              </a:rPr>
              <a:t>04</a:t>
            </a:r>
            <a:r>
              <a:rPr lang="is-IS" sz="2200" dirty="0">
                <a:latin typeface="Courier"/>
                <a:cs typeface="Courier"/>
              </a:rPr>
              <a:t>:</a:t>
            </a:r>
            <a:r>
              <a:rPr lang="is-IS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"/>
                <a:cs typeface="Courier"/>
              </a:rPr>
              <a:t>20</a:t>
            </a:r>
            <a:r>
              <a:rPr lang="is-IS" sz="2200" dirty="0">
                <a:solidFill>
                  <a:schemeClr val="accent6"/>
                </a:solidFill>
                <a:latin typeface="Courier"/>
                <a:cs typeface="Courier"/>
              </a:rPr>
              <a:t>:c0:00:02:0f</a:t>
            </a:r>
            <a:r>
              <a:rPr lang="is-IS" sz="2200" dirty="0" smtClean="0">
                <a:latin typeface="Courier"/>
                <a:cs typeface="Courier"/>
              </a:rPr>
              <a:t>:40:</a:t>
            </a:r>
            <a:r>
              <a:rPr lang="is-IS" sz="2200" dirty="0">
                <a:solidFill>
                  <a:srgbClr val="4BACC6"/>
                </a:solidFill>
                <a:latin typeface="Courier"/>
                <a:cs typeface="Courier"/>
              </a:rPr>
              <a:t>20:01:06:7c:00:64:fe:fe</a:t>
            </a:r>
            <a:r>
              <a:rPr lang="is-IS" sz="2200" dirty="0" smtClean="0">
                <a:solidFill>
                  <a:srgbClr val="4BACC6"/>
                </a:solidFill>
                <a:latin typeface="Courier"/>
                <a:cs typeface="Courier"/>
              </a:rPr>
              <a:t>:</a:t>
            </a:r>
            <a:r>
              <a:rPr lang="is-IS" sz="2200" dirty="0" smtClean="0">
                <a:latin typeface="Courier"/>
                <a:cs typeface="Courier"/>
              </a:rPr>
              <a:t>5d</a:t>
            </a:r>
            <a:r>
              <a:rPr lang="is-IS" sz="2200" dirty="0">
                <a:latin typeface="Courier"/>
                <a:cs typeface="Courier"/>
              </a:rPr>
              <a:t>:00:04:06:00:00:00:00:5b:00:09:40:</a:t>
            </a:r>
            <a:r>
              <a:rPr lang="is-IS" sz="2200" dirty="0">
                <a:solidFill>
                  <a:schemeClr val="accent3"/>
                </a:solidFill>
                <a:latin typeface="Courier"/>
                <a:cs typeface="Courier"/>
              </a:rPr>
              <a:t>2a:00:86:42:20:00:af:55</a:t>
            </a:r>
            <a:r>
              <a:rPr lang="is-IS" sz="2200" dirty="0">
                <a:latin typeface="Courier"/>
                <a:cs typeface="Courier"/>
              </a:rPr>
              <a:t>;</a:t>
            </a:r>
            <a:endParaRPr lang="en-US" sz="2200" dirty="0">
              <a:latin typeface="Courier"/>
              <a:cs typeface="Courier"/>
            </a:endParaRPr>
          </a:p>
          <a:p>
            <a:pPr indent="0">
              <a:buNone/>
            </a:pPr>
            <a:r>
              <a:rPr lang="en-US" sz="2200" dirty="0" smtClean="0">
                <a:latin typeface="Courier"/>
                <a:cs typeface="Courier"/>
              </a:rPr>
              <a:t>}</a:t>
            </a:r>
            <a:endParaRPr lang="en-US" sz="2200" dirty="0">
              <a:latin typeface="Courier"/>
              <a:cs typeface="Courier"/>
            </a:endParaRPr>
          </a:p>
          <a:p>
            <a:endParaRPr lang="en-US" dirty="0" smtClean="0">
              <a:solidFill>
                <a:srgbClr val="9EB581"/>
              </a:solidFill>
              <a:latin typeface="+mn-lt"/>
              <a:cs typeface="Courier"/>
            </a:endParaRPr>
          </a:p>
          <a:p>
            <a:r>
              <a:rPr lang="en-US" dirty="0" smtClean="0">
                <a:solidFill>
                  <a:srgbClr val="F79646"/>
                </a:solidFill>
                <a:cs typeface="Avenir Medium"/>
              </a:rPr>
              <a:t>Outside IPv4 address (192.0.2.0) and </a:t>
            </a:r>
            <a:r>
              <a:rPr lang="en-US" dirty="0" smtClean="0">
                <a:solidFill>
                  <a:srgbClr val="FAC090"/>
                </a:solidFill>
                <a:cs typeface="Avenir Medium"/>
              </a:rPr>
              <a:t>mask (32)</a:t>
            </a:r>
          </a:p>
          <a:p>
            <a:r>
              <a:rPr lang="en-US" dirty="0">
                <a:solidFill>
                  <a:schemeClr val="accent5"/>
                </a:solidFill>
                <a:cs typeface="Avenir Medium"/>
              </a:rPr>
              <a:t>IPv6 prefix assigned to </a:t>
            </a:r>
            <a:r>
              <a:rPr lang="en-US" dirty="0" smtClean="0">
                <a:solidFill>
                  <a:schemeClr val="accent5"/>
                </a:solidFill>
                <a:cs typeface="Avenir Medium"/>
              </a:rPr>
              <a:t>user </a:t>
            </a:r>
            <a:r>
              <a:rPr lang="is-IS" dirty="0" smtClean="0">
                <a:solidFill>
                  <a:srgbClr val="4BACC6"/>
                </a:solidFill>
                <a:cs typeface="Avenir Medium"/>
              </a:rPr>
              <a:t>2001:67c:64:fefe::/64</a:t>
            </a:r>
            <a:endParaRPr lang="en-US" dirty="0" smtClean="0">
              <a:solidFill>
                <a:schemeClr val="accent5"/>
              </a:solidFill>
              <a:cs typeface="Avenir Medium"/>
            </a:endParaRPr>
          </a:p>
          <a:p>
            <a:r>
              <a:rPr lang="en-US" dirty="0" smtClean="0">
                <a:solidFill>
                  <a:srgbClr val="9EB581"/>
                </a:solidFill>
                <a:cs typeface="Avenir Medium"/>
              </a:rPr>
              <a:t>Prefix of MAP BR Default Mapping Rule</a:t>
            </a:r>
          </a:p>
          <a:p>
            <a:r>
              <a:rPr lang="en-US" dirty="0" smtClean="0">
                <a:solidFill>
                  <a:srgbClr val="8064A2"/>
                </a:solidFill>
                <a:cs typeface="Avenir Medium"/>
              </a:rPr>
              <a:t>EA bits (Embedded Address bits)</a:t>
            </a:r>
          </a:p>
          <a:p>
            <a:pPr indent="0">
              <a:buNone/>
            </a:pP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http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://6lab.cisco.com/map/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MAPnew.php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8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MAP-E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0470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etc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dhcp</a:t>
            </a:r>
            <a:r>
              <a:rPr lang="en-US" dirty="0">
                <a:latin typeface="Courier"/>
                <a:cs typeface="Courier"/>
              </a:rPr>
              <a:t>/dhcpd6.conf</a:t>
            </a:r>
          </a:p>
          <a:p>
            <a:pPr indent="0">
              <a:buNone/>
            </a:pPr>
            <a:r>
              <a:rPr lang="en-US" sz="2200" dirty="0">
                <a:latin typeface="Courier"/>
                <a:cs typeface="Courier"/>
              </a:rPr>
              <a:t>subnet6 2001:db8:0:1::/64 { </a:t>
            </a:r>
          </a:p>
          <a:p>
            <a:pPr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option </a:t>
            </a:r>
            <a:r>
              <a:rPr lang="en-US" sz="2200" dirty="0">
                <a:latin typeface="Courier"/>
                <a:cs typeface="Courier"/>
              </a:rPr>
              <a:t>dhcp6.map-option code 95 = string;</a:t>
            </a:r>
            <a:r>
              <a:rPr lang="is-IS" sz="2200" dirty="0">
                <a:latin typeface="Courier"/>
                <a:cs typeface="Courier"/>
              </a:rPr>
              <a:t>   </a:t>
            </a:r>
          </a:p>
          <a:p>
            <a:pPr indent="0">
              <a:buNone/>
            </a:pPr>
            <a:r>
              <a:rPr lang="de-DE" sz="2200" dirty="0">
                <a:latin typeface="Courier"/>
                <a:cs typeface="Courier"/>
              </a:rPr>
              <a:t>  </a:t>
            </a:r>
            <a:r>
              <a:rPr lang="de-DE" sz="2200" dirty="0" err="1">
                <a:latin typeface="Courier"/>
                <a:cs typeface="Courier"/>
              </a:rPr>
              <a:t>option</a:t>
            </a:r>
            <a:r>
              <a:rPr lang="de-DE" sz="2200" dirty="0">
                <a:latin typeface="Courier"/>
                <a:cs typeface="Courier"/>
              </a:rPr>
              <a:t> dhcp6.map-option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is-IS" sz="2200" dirty="0">
                <a:latin typeface="Courier"/>
                <a:cs typeface="Courier"/>
              </a:rPr>
              <a:t>00:59:00:18:00:</a:t>
            </a:r>
            <a:r>
              <a:rPr lang="is-IS" sz="2200" dirty="0">
                <a:solidFill>
                  <a:schemeClr val="accent4"/>
                </a:solidFill>
                <a:latin typeface="Courier"/>
                <a:cs typeface="Courier"/>
              </a:rPr>
              <a:t>04</a:t>
            </a:r>
            <a:r>
              <a:rPr lang="is-IS" sz="2200" dirty="0">
                <a:latin typeface="Courier"/>
                <a:cs typeface="Courier"/>
              </a:rPr>
              <a:t>:</a:t>
            </a:r>
            <a:r>
              <a:rPr lang="is-IS" sz="22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"/>
                <a:cs typeface="Courier"/>
              </a:rPr>
              <a:t>20</a:t>
            </a:r>
            <a:r>
              <a:rPr lang="is-IS" sz="2200" dirty="0">
                <a:solidFill>
                  <a:schemeClr val="accent6"/>
                </a:solidFill>
                <a:latin typeface="Courier"/>
                <a:cs typeface="Courier"/>
              </a:rPr>
              <a:t>:c0:00:02:0f</a:t>
            </a:r>
            <a:r>
              <a:rPr lang="is-IS" sz="2200" dirty="0">
                <a:latin typeface="Courier"/>
                <a:cs typeface="Courier"/>
              </a:rPr>
              <a:t>:40:</a:t>
            </a:r>
            <a:r>
              <a:rPr lang="is-IS" sz="2200" dirty="0">
                <a:solidFill>
                  <a:schemeClr val="accent5"/>
                </a:solidFill>
                <a:latin typeface="Courier"/>
                <a:cs typeface="Courier"/>
              </a:rPr>
              <a:t>20:01:06:7c:00:64:fe:fe</a:t>
            </a:r>
            <a:r>
              <a:rPr lang="is-IS" sz="2200" dirty="0">
                <a:latin typeface="Courier"/>
                <a:cs typeface="Courier"/>
              </a:rPr>
              <a:t>:5d:00:04:06:00:00:00:00:5a:00:10:</a:t>
            </a:r>
            <a:r>
              <a:rPr lang="is-IS" sz="2200" dirty="0">
                <a:solidFill>
                  <a:schemeClr val="accent3"/>
                </a:solidFill>
                <a:latin typeface="Courier"/>
                <a:cs typeface="Courier"/>
              </a:rPr>
              <a:t>2a:00:86:42:20:00:af:55:00:00:00:00:00:00:00:01</a:t>
            </a:r>
            <a:r>
              <a:rPr lang="is-IS" sz="2200" dirty="0" smtClean="0">
                <a:latin typeface="Courier"/>
                <a:cs typeface="Courier"/>
              </a:rPr>
              <a:t>;</a:t>
            </a:r>
          </a:p>
          <a:p>
            <a:pPr indent="0">
              <a:buNone/>
            </a:pPr>
            <a:r>
              <a:rPr lang="en-US" sz="2200" dirty="0" smtClean="0">
                <a:latin typeface="Courier"/>
                <a:cs typeface="Courier"/>
              </a:rPr>
              <a:t>}</a:t>
            </a:r>
            <a:endParaRPr lang="en-US" sz="2200" dirty="0">
              <a:latin typeface="Courier"/>
              <a:cs typeface="Courier"/>
            </a:endParaRPr>
          </a:p>
          <a:p>
            <a:endParaRPr lang="en-US" dirty="0" smtClean="0">
              <a:solidFill>
                <a:srgbClr val="9EB581"/>
              </a:solidFill>
              <a:latin typeface="+mn-lt"/>
              <a:cs typeface="Courier"/>
            </a:endParaRPr>
          </a:p>
          <a:p>
            <a:r>
              <a:rPr lang="en-US" dirty="0" smtClean="0">
                <a:solidFill>
                  <a:srgbClr val="F79646"/>
                </a:solidFill>
                <a:cs typeface="Avenir Medium"/>
              </a:rPr>
              <a:t>Outside IPv4 address (192.0.2.0) and </a:t>
            </a:r>
            <a:r>
              <a:rPr lang="en-US" dirty="0" smtClean="0">
                <a:solidFill>
                  <a:srgbClr val="FAC090"/>
                </a:solidFill>
                <a:cs typeface="Avenir Medium"/>
              </a:rPr>
              <a:t>mask (32)</a:t>
            </a:r>
          </a:p>
          <a:p>
            <a:r>
              <a:rPr lang="en-US" dirty="0">
                <a:solidFill>
                  <a:schemeClr val="accent5"/>
                </a:solidFill>
                <a:cs typeface="Avenir Medium"/>
              </a:rPr>
              <a:t>IPv6 prefix assigned to user </a:t>
            </a:r>
            <a:r>
              <a:rPr lang="is-IS" dirty="0">
                <a:solidFill>
                  <a:srgbClr val="4BACC6"/>
                </a:solidFill>
                <a:cs typeface="Avenir Medium"/>
              </a:rPr>
              <a:t>2001:67c:64:fefe::/64</a:t>
            </a:r>
            <a:endParaRPr lang="en-US" dirty="0">
              <a:solidFill>
                <a:schemeClr val="accent5"/>
              </a:solidFill>
              <a:cs typeface="Avenir Medium"/>
            </a:endParaRPr>
          </a:p>
          <a:p>
            <a:r>
              <a:rPr lang="en-US" dirty="0" smtClean="0">
                <a:solidFill>
                  <a:srgbClr val="9EB581"/>
                </a:solidFill>
                <a:cs typeface="Avenir Medium"/>
              </a:rPr>
              <a:t>Address of MAP-E BR</a:t>
            </a:r>
          </a:p>
          <a:p>
            <a:r>
              <a:rPr lang="en-US" dirty="0" smtClean="0">
                <a:solidFill>
                  <a:srgbClr val="8064A2"/>
                </a:solidFill>
                <a:cs typeface="Avenir Medium"/>
              </a:rPr>
              <a:t>EA bits (Embedded Address bits)</a:t>
            </a:r>
          </a:p>
          <a:p>
            <a:pPr indent="0">
              <a:buNone/>
            </a:pP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http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://6lab.cisco.com/map/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MAPnew.php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5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CPE configuration through normal provisioning systems</a:t>
            </a:r>
          </a:p>
          <a:p>
            <a:r>
              <a:rPr lang="en-US" dirty="0" smtClean="0"/>
              <a:t>Vendor support is an issue, getting better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3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buNone/>
            </a:pPr>
            <a:r>
              <a:rPr lang="en-US" sz="6000" dirty="0" smtClean="0"/>
              <a:t>DISCUSSION</a:t>
            </a:r>
          </a:p>
          <a:p>
            <a:pPr indent="0" algn="ctr">
              <a:buNone/>
            </a:pPr>
            <a:endParaRPr lang="en-US" sz="4000" dirty="0"/>
          </a:p>
          <a:p>
            <a:pPr indent="0" algn="ctr">
              <a:buNone/>
            </a:pPr>
            <a:r>
              <a:rPr lang="en-US" sz="4000" dirty="0" smtClean="0"/>
              <a:t>Further discussion </a:t>
            </a:r>
            <a:r>
              <a:rPr lang="en-US" sz="4000" dirty="0" err="1" smtClean="0"/>
              <a:t>Lee.Howard@Retevia.net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3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607846"/>
              </p:ext>
            </p:extLst>
          </p:nvPr>
        </p:nvGraphicFramePr>
        <p:xfrm>
          <a:off x="457202" y="1600200"/>
          <a:ext cx="7996645" cy="265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68223"/>
                <a:gridCol w="1158263"/>
                <a:gridCol w="1172218"/>
                <a:gridCol w="1269903"/>
                <a:gridCol w="1228038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464xlat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DS-Lite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MAP-T MAP-E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 IPv4 Apps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Yes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Yes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Yes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CPE Support</a:t>
                      </a:r>
                      <a:r>
                        <a:rPr lang="en-US" sz="2400" baseline="0" dirty="0" smtClean="0"/>
                        <a:t> is Common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N/A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Yes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BR/plat/AFTR (PE) 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Low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 to DHCP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assume the provider equipment is already in place and configured</a:t>
            </a:r>
          </a:p>
          <a:p>
            <a:pPr lvl="1"/>
            <a:r>
              <a:rPr lang="en-US" dirty="0" smtClean="0"/>
              <a:t>DNS64/NAT64</a:t>
            </a:r>
          </a:p>
          <a:p>
            <a:pPr lvl="1"/>
            <a:r>
              <a:rPr lang="en-US" dirty="0" smtClean="0"/>
              <a:t>DS-Lite AFTR</a:t>
            </a:r>
          </a:p>
          <a:p>
            <a:pPr lvl="1"/>
            <a:r>
              <a:rPr lang="en-US" dirty="0" smtClean="0"/>
              <a:t>MAP BR</a:t>
            </a:r>
          </a:p>
          <a:p>
            <a:r>
              <a:rPr lang="en-US" dirty="0" smtClean="0"/>
              <a:t>Using ISC </a:t>
            </a:r>
            <a:r>
              <a:rPr lang="en-US" dirty="0" smtClean="0"/>
              <a:t>DHCP for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Any DHCP server can send custom 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0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NAT64 + DNS64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64510"/>
            <a:ext cx="8229600" cy="2797342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1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15957"/>
          </a:xfrm>
        </p:spPr>
        <p:txBody>
          <a:bodyPr>
            <a:normAutofit/>
          </a:bodyPr>
          <a:lstStyle/>
          <a:p>
            <a:r>
              <a:rPr lang="en-US" dirty="0" smtClean="0"/>
              <a:t>Provision your DNS64 server as customer’s DNS resolver</a:t>
            </a:r>
          </a:p>
          <a:p>
            <a:pPr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etc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dhcp</a:t>
            </a:r>
            <a:r>
              <a:rPr lang="en-US" dirty="0" smtClean="0">
                <a:latin typeface="Courier"/>
                <a:cs typeface="Courier"/>
              </a:rPr>
              <a:t>/dhcpd6.conf</a:t>
            </a:r>
          </a:p>
          <a:p>
            <a:pPr indent="0">
              <a:buNone/>
            </a:pPr>
            <a:r>
              <a:rPr lang="en-US" sz="2200" dirty="0">
                <a:latin typeface="Courier"/>
                <a:cs typeface="Courier"/>
              </a:rPr>
              <a:t>subnet6 </a:t>
            </a:r>
            <a:r>
              <a:rPr lang="is-IS" sz="2000" dirty="0">
                <a:solidFill>
                  <a:schemeClr val="accent5"/>
                </a:solidFill>
                <a:latin typeface="Courier"/>
                <a:cs typeface="Courier"/>
              </a:rPr>
              <a:t>2001:67c:64:fefe::/64</a:t>
            </a:r>
            <a:r>
              <a:rPr lang="is-IS" sz="2000" dirty="0">
                <a:solidFill>
                  <a:schemeClr val="accent5"/>
                </a:solidFill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{ </a:t>
            </a:r>
          </a:p>
          <a:p>
            <a:pPr indent="0">
              <a:buNone/>
            </a:pPr>
            <a:r>
              <a:rPr lang="en-US" sz="2200" dirty="0" smtClean="0">
                <a:latin typeface="Courier"/>
                <a:cs typeface="Courier"/>
              </a:rPr>
              <a:t>option </a:t>
            </a:r>
            <a:r>
              <a:rPr lang="en-US" sz="2200" dirty="0">
                <a:latin typeface="Courier"/>
                <a:cs typeface="Courier"/>
              </a:rPr>
              <a:t>dhcp6.name-</a:t>
            </a:r>
            <a:r>
              <a:rPr lang="en-US" sz="2200" dirty="0" smtClean="0">
                <a:latin typeface="Courier"/>
                <a:cs typeface="Courier"/>
              </a:rPr>
              <a:t>servers </a:t>
            </a:r>
            <a:r>
              <a:rPr lang="en-US" sz="2200" dirty="0" smtClean="0">
                <a:solidFill>
                  <a:srgbClr val="984807"/>
                </a:solidFill>
                <a:latin typeface="Courier"/>
                <a:cs typeface="Courier"/>
              </a:rPr>
              <a:t>2a00</a:t>
            </a:r>
            <a:r>
              <a:rPr lang="en-US" sz="2200" dirty="0">
                <a:solidFill>
                  <a:srgbClr val="984807"/>
                </a:solidFill>
                <a:latin typeface="Courier"/>
                <a:cs typeface="Courier"/>
              </a:rPr>
              <a:t>:8642:2000::53 </a:t>
            </a:r>
            <a:r>
              <a:rPr lang="en-US" sz="2200" dirty="0" smtClean="0">
                <a:latin typeface="Courier"/>
                <a:cs typeface="Courier"/>
              </a:rPr>
              <a:t>; </a:t>
            </a:r>
          </a:p>
          <a:p>
            <a:pPr indent="0">
              <a:buNone/>
            </a:pPr>
            <a:r>
              <a:rPr lang="en-US" sz="2200" dirty="0" smtClean="0">
                <a:latin typeface="Courier"/>
                <a:cs typeface="Courier"/>
              </a:rPr>
              <a:t>}</a:t>
            </a:r>
          </a:p>
          <a:p>
            <a:pPr indent="0">
              <a:buNone/>
            </a:pPr>
            <a:endParaRPr lang="en-US" sz="2200" dirty="0">
              <a:latin typeface="Courier"/>
              <a:cs typeface="Courier"/>
            </a:endParaRPr>
          </a:p>
          <a:p>
            <a:pPr marL="342900" indent="-342900"/>
            <a:r>
              <a:rPr lang="en-US" sz="2400" dirty="0" smtClean="0">
                <a:solidFill>
                  <a:srgbClr val="4BACC6"/>
                </a:solidFill>
                <a:cs typeface="Avenir Medium"/>
              </a:rPr>
              <a:t>Prefix assigned to user</a:t>
            </a:r>
          </a:p>
          <a:p>
            <a:pPr marL="342900" indent="-342900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venir Medium"/>
              </a:rPr>
              <a:t>DNS64 server</a:t>
            </a:r>
          </a:p>
          <a:p>
            <a:pPr marL="342900" indent="-342900"/>
            <a:endParaRPr lang="en-US" sz="2400" dirty="0">
              <a:solidFill>
                <a:schemeClr val="accent6">
                  <a:lumMod val="50000"/>
                </a:schemeClr>
              </a:solidFill>
              <a:latin typeface="+mn-lt"/>
              <a:cs typeface="Courier"/>
            </a:endParaRPr>
          </a:p>
          <a:p>
            <a:pPr indent="0"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+mn-lt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2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464xlat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configure NAT64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OpenWRT</a:t>
            </a:r>
            <a:r>
              <a:rPr lang="en-US" dirty="0" smtClean="0"/>
              <a:t> 15.05:</a:t>
            </a:r>
          </a:p>
          <a:p>
            <a:pPr indent="0">
              <a:buNone/>
            </a:pP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etc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/network</a:t>
            </a:r>
          </a:p>
          <a:p>
            <a:pPr indent="0">
              <a:buNone/>
            </a:pPr>
            <a:r>
              <a:rPr lang="en-US" sz="2200" dirty="0" err="1" smtClean="0">
                <a:latin typeface="Courier"/>
                <a:cs typeface="Courier"/>
              </a:rPr>
              <a:t>config</a:t>
            </a:r>
            <a:r>
              <a:rPr lang="en-US" sz="2200" dirty="0" smtClean="0"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interface </a:t>
            </a:r>
            <a:r>
              <a:rPr lang="en-US" sz="2200" dirty="0" err="1">
                <a:latin typeface="Courier"/>
                <a:cs typeface="Courier"/>
              </a:rPr>
              <a:t>clat</a:t>
            </a:r>
            <a:r>
              <a:rPr lang="en-US" sz="2200" dirty="0">
                <a:latin typeface="Courier"/>
                <a:cs typeface="Courier"/>
              </a:rPr>
              <a:t> </a:t>
            </a:r>
            <a:endParaRPr lang="en-US" sz="2200" dirty="0" smtClean="0">
              <a:latin typeface="Courier"/>
              <a:cs typeface="Courier"/>
            </a:endParaRPr>
          </a:p>
          <a:p>
            <a:pPr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option </a:t>
            </a:r>
            <a:r>
              <a:rPr lang="en-US" sz="2200" dirty="0">
                <a:latin typeface="Courier"/>
                <a:cs typeface="Courier"/>
              </a:rPr>
              <a:t>proto 464xlat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DS-</a:t>
            </a:r>
            <a:r>
              <a:rPr lang="nl-NL" dirty="0" err="1" smtClean="0"/>
              <a:t>Lite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49103"/>
            <a:ext cx="9276092" cy="3960578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3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Dual-Stack 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Provision customer with DS-Lite BR </a:t>
            </a:r>
          </a:p>
          <a:p>
            <a:endParaRPr lang="en-US" dirty="0"/>
          </a:p>
          <a:p>
            <a:pPr indent="0"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etc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dhcp</a:t>
            </a:r>
            <a:r>
              <a:rPr lang="en-US" dirty="0">
                <a:latin typeface="Courier"/>
                <a:cs typeface="Courier"/>
              </a:rPr>
              <a:t>/dhcpd6.conf</a:t>
            </a:r>
          </a:p>
          <a:p>
            <a:pPr indent="0">
              <a:buNone/>
            </a:pPr>
            <a:r>
              <a:rPr lang="en-US" sz="2400" dirty="0">
                <a:latin typeface="Courier"/>
                <a:cs typeface="Courier"/>
              </a:rPr>
              <a:t>subnet6 </a:t>
            </a:r>
            <a:r>
              <a:rPr lang="is-IS" sz="2400" dirty="0">
                <a:solidFill>
                  <a:schemeClr val="accent5"/>
                </a:solidFill>
                <a:latin typeface="Courier"/>
                <a:cs typeface="Courier"/>
              </a:rPr>
              <a:t>2001:67c:64:fefe:</a:t>
            </a:r>
            <a:r>
              <a:rPr lang="is-IS" sz="2400" dirty="0" smtClean="0">
                <a:solidFill>
                  <a:schemeClr val="accent5"/>
                </a:solidFill>
                <a:latin typeface="Courier"/>
                <a:cs typeface="Courier"/>
              </a:rPr>
              <a:t>:/</a:t>
            </a:r>
            <a:r>
              <a:rPr lang="is-IS" sz="2400" dirty="0">
                <a:solidFill>
                  <a:schemeClr val="accent5"/>
                </a:solidFill>
                <a:latin typeface="Courier"/>
                <a:cs typeface="Courier"/>
              </a:rPr>
              <a:t>64 </a:t>
            </a:r>
            <a:r>
              <a:rPr lang="en-US" sz="2400" dirty="0" smtClean="0">
                <a:latin typeface="Courier"/>
                <a:cs typeface="Courier"/>
              </a:rPr>
              <a:t>{ </a:t>
            </a:r>
            <a:endParaRPr lang="en-US" sz="2400" dirty="0">
              <a:latin typeface="Courier"/>
              <a:cs typeface="Courier"/>
            </a:endParaRPr>
          </a:p>
          <a:p>
            <a:pPr indent="0">
              <a:buNone/>
            </a:pPr>
            <a:r>
              <a:rPr lang="is-IS" sz="2200" dirty="0" smtClean="0">
                <a:latin typeface="Courier"/>
                <a:cs typeface="Courier"/>
              </a:rPr>
              <a:t>  option </a:t>
            </a:r>
            <a:r>
              <a:rPr lang="is-IS" sz="2200" dirty="0">
                <a:latin typeface="Courier"/>
                <a:cs typeface="Courier"/>
              </a:rPr>
              <a:t>dhcp6.aftr-name </a:t>
            </a:r>
            <a:r>
              <a:rPr lang="is-IS" sz="2400" dirty="0">
                <a:solidFill>
                  <a:schemeClr val="accent6">
                    <a:lumMod val="50000"/>
                  </a:schemeClr>
                </a:solidFill>
                <a:latin typeface="Courier"/>
                <a:cs typeface="Courier"/>
              </a:rPr>
              <a:t>aftr1.nl.retevia.net</a:t>
            </a:r>
            <a:r>
              <a:rPr lang="is-IS" sz="2200" dirty="0" smtClean="0">
                <a:latin typeface="Courier"/>
                <a:cs typeface="Courier"/>
              </a:rPr>
              <a:t>; </a:t>
            </a:r>
            <a:r>
              <a:rPr lang="is-IS" sz="2200" dirty="0">
                <a:latin typeface="Courier"/>
                <a:cs typeface="Courier"/>
              </a:rPr>
              <a:t/>
            </a:r>
            <a:br>
              <a:rPr lang="is-IS" sz="2200" dirty="0">
                <a:latin typeface="Courier"/>
                <a:cs typeface="Courier"/>
              </a:rPr>
            </a:br>
            <a:r>
              <a:rPr lang="en-US" sz="2200" dirty="0" smtClean="0">
                <a:latin typeface="Courier"/>
                <a:cs typeface="Courier"/>
              </a:rPr>
              <a:t>}</a:t>
            </a:r>
          </a:p>
          <a:p>
            <a:pPr indent="0">
              <a:buNone/>
            </a:pPr>
            <a:endParaRPr lang="en-US" sz="2200" dirty="0">
              <a:latin typeface="Courier"/>
              <a:cs typeface="Courier"/>
            </a:endParaRPr>
          </a:p>
          <a:p>
            <a:pPr marL="342900" indent="-342900"/>
            <a:r>
              <a:rPr lang="en-US" sz="2800" dirty="0">
                <a:solidFill>
                  <a:srgbClr val="4BACC6"/>
                </a:solidFill>
                <a:cs typeface="Courier"/>
              </a:rPr>
              <a:t>Prefix assigned to user</a:t>
            </a:r>
          </a:p>
          <a:p>
            <a:pPr marL="342900" indent="-342900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Courier"/>
              </a:rPr>
              <a:t>Name of AFTR (with a AAAA record)</a:t>
            </a:r>
            <a:endParaRPr lang="en-US" sz="2800" dirty="0">
              <a:solidFill>
                <a:schemeClr val="accent6">
                  <a:lumMod val="50000"/>
                </a:schemeClr>
              </a:solidFill>
              <a:cs typeface="Courier"/>
            </a:endParaRPr>
          </a:p>
          <a:p>
            <a:pPr indent="0">
              <a:buNone/>
            </a:pP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MAP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908352"/>
            <a:ext cx="9144001" cy="3909658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2BC3-1566-5645-A051-510F5A1CA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3231"/>
      </p:ext>
    </p:extLst>
  </p:cSld>
  <p:clrMapOvr>
    <a:masterClrMapping/>
  </p:clrMapOvr>
</p:sld>
</file>

<file path=ppt/theme/theme1.xml><?xml version="1.0" encoding="utf-8"?>
<a:theme xmlns:a="http://schemas.openxmlformats.org/drawingml/2006/main" name="Retevia Theme">
  <a:themeElements>
    <a:clrScheme name="Retevia">
      <a:dk1>
        <a:srgbClr val="144D62"/>
      </a:dk1>
      <a:lt1>
        <a:srgbClr val="B3C9D1"/>
      </a:lt1>
      <a:dk2>
        <a:srgbClr val="688284"/>
      </a:dk2>
      <a:lt2>
        <a:srgbClr val="E4ECEF"/>
      </a:lt2>
      <a:accent1>
        <a:srgbClr val="627A7C"/>
      </a:accent1>
      <a:accent2>
        <a:srgbClr val="E4E886"/>
      </a:accent2>
      <a:accent3>
        <a:srgbClr val="9EB581"/>
      </a:accent3>
      <a:accent4>
        <a:srgbClr val="8064A2"/>
      </a:accent4>
      <a:accent5>
        <a:srgbClr val="4BACC6"/>
      </a:accent5>
      <a:accent6>
        <a:srgbClr val="F79646"/>
      </a:accent6>
      <a:hlink>
        <a:srgbClr val="7C8E66"/>
      </a:hlink>
      <a:folHlink>
        <a:srgbClr val="3E4D4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Retevia Theme.thmx</Template>
  <TotalTime>4451</TotalTime>
  <Words>667</Words>
  <Application>Microsoft Macintosh PowerPoint</Application>
  <PresentationFormat>On-screen Show (4:3)</PresentationFormat>
  <Paragraphs>131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Retevia Theme</vt:lpstr>
      <vt:lpstr>Configuring CPE for IPv6 Transition Mechanisms</vt:lpstr>
      <vt:lpstr>Recap</vt:lpstr>
      <vt:lpstr>Guide to DHCP Examples</vt:lpstr>
      <vt:lpstr>NAT64 + DNS64</vt:lpstr>
      <vt:lpstr>NAT64</vt:lpstr>
      <vt:lpstr>464xlat</vt:lpstr>
      <vt:lpstr>DS-Lite</vt:lpstr>
      <vt:lpstr>Dual-Stack Lite</vt:lpstr>
      <vt:lpstr>MAP</vt:lpstr>
      <vt:lpstr>MAP-T</vt:lpstr>
      <vt:lpstr>MAP-E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Configuring CPE for IPv6 Transition Mechanisms</dc:title>
  <dc:creator>Lee Howard</dc:creator>
  <cp:lastModifiedBy>Lee Howard</cp:lastModifiedBy>
  <cp:revision>54</cp:revision>
  <dcterms:created xsi:type="dcterms:W3CDTF">2017-10-19T16:36:41Z</dcterms:created>
  <dcterms:modified xsi:type="dcterms:W3CDTF">2017-10-25T11:07:17Z</dcterms:modified>
</cp:coreProperties>
</file>