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257" r:id="rId3"/>
    <p:sldId id="258" r:id="rId4"/>
    <p:sldId id="259" r:id="rId5"/>
    <p:sldId id="260" r:id="rId6"/>
    <p:sldId id="263" r:id="rId7"/>
    <p:sldId id="262" r:id="rId8"/>
    <p:sldId id="264" r:id="rId9"/>
    <p:sldId id="265" r:id="rId10"/>
    <p:sldId id="261" r:id="rId11"/>
    <p:sldId id="266" r:id="rId12"/>
    <p:sldId id="267" r:id="rId1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FFFFFF"/>
        </a:solidFill>
        <a:effectLst/>
        <a:uFillTx/>
        <a:latin typeface="+mn-lt"/>
        <a:ea typeface="+mn-ea"/>
        <a:cs typeface="+mn-cs"/>
        <a:sym typeface="Avenir Light"/>
      </a:defRPr>
    </a:lvl1pPr>
    <a:lvl2pPr marL="0" marR="0" indent="2286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FFFFFF"/>
        </a:solidFill>
        <a:effectLst/>
        <a:uFillTx/>
        <a:latin typeface="+mn-lt"/>
        <a:ea typeface="+mn-ea"/>
        <a:cs typeface="+mn-cs"/>
        <a:sym typeface="Avenir Light"/>
      </a:defRPr>
    </a:lvl2pPr>
    <a:lvl3pPr marL="0" marR="0" indent="4572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FFFFFF"/>
        </a:solidFill>
        <a:effectLst/>
        <a:uFillTx/>
        <a:latin typeface="+mn-lt"/>
        <a:ea typeface="+mn-ea"/>
        <a:cs typeface="+mn-cs"/>
        <a:sym typeface="Avenir Light"/>
      </a:defRPr>
    </a:lvl3pPr>
    <a:lvl4pPr marL="0" marR="0" indent="6858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FFFFFF"/>
        </a:solidFill>
        <a:effectLst/>
        <a:uFillTx/>
        <a:latin typeface="+mn-lt"/>
        <a:ea typeface="+mn-ea"/>
        <a:cs typeface="+mn-cs"/>
        <a:sym typeface="Avenir Light"/>
      </a:defRPr>
    </a:lvl4pPr>
    <a:lvl5pPr marL="0" marR="0" indent="9144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FFFFFF"/>
        </a:solidFill>
        <a:effectLst/>
        <a:uFillTx/>
        <a:latin typeface="+mn-lt"/>
        <a:ea typeface="+mn-ea"/>
        <a:cs typeface="+mn-cs"/>
        <a:sym typeface="Avenir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FFFFFF"/>
        </a:solidFill>
        <a:effectLst/>
        <a:uFillTx/>
        <a:latin typeface="+mn-lt"/>
        <a:ea typeface="+mn-ea"/>
        <a:cs typeface="+mn-cs"/>
        <a:sym typeface="Avenir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FFFFFF"/>
        </a:solidFill>
        <a:effectLst/>
        <a:uFillTx/>
        <a:latin typeface="+mn-lt"/>
        <a:ea typeface="+mn-ea"/>
        <a:cs typeface="+mn-cs"/>
        <a:sym typeface="Avenir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FFFFFF"/>
        </a:solidFill>
        <a:effectLst/>
        <a:uFillTx/>
        <a:latin typeface="+mn-lt"/>
        <a:ea typeface="+mn-ea"/>
        <a:cs typeface="+mn-cs"/>
        <a:sym typeface="Avenir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FFFFFF"/>
        </a:solidFill>
        <a:effectLst/>
        <a:uFillTx/>
        <a:latin typeface="+mn-lt"/>
        <a:ea typeface="+mn-ea"/>
        <a:cs typeface="+mn-cs"/>
        <a:sym typeface="Avenir Light"/>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chemeClr val="accent2">
                  <a:satOff val="-5186"/>
                  <a:lumOff val="-28409"/>
                </a:schemeClr>
              </a:solidFill>
              <a:prstDash val="solid"/>
              <a:miter lim="400000"/>
            </a:ln>
          </a:left>
          <a:right>
            <a:ln w="12700" cap="flat">
              <a:solidFill>
                <a:schemeClr val="accent2">
                  <a:satOff val="-5186"/>
                  <a:lumOff val="-28409"/>
                </a:schemeClr>
              </a:solidFill>
              <a:prstDash val="solid"/>
              <a:miter lim="400000"/>
            </a:ln>
          </a:right>
          <a:top>
            <a:ln w="12700" cap="flat">
              <a:solidFill>
                <a:schemeClr val="accent2">
                  <a:satOff val="-5186"/>
                  <a:lumOff val="-28409"/>
                </a:schemeClr>
              </a:solidFill>
              <a:prstDash val="solid"/>
              <a:miter lim="400000"/>
            </a:ln>
          </a:top>
          <a:bottom>
            <a:ln w="12700" cap="flat">
              <a:solidFill>
                <a:schemeClr val="accent2">
                  <a:satOff val="-5186"/>
                  <a:lumOff val="-28409"/>
                </a:schemeClr>
              </a:solidFill>
              <a:prstDash val="solid"/>
              <a:miter lim="400000"/>
            </a:ln>
          </a:bottom>
          <a:insideH>
            <a:ln w="12700" cap="flat">
              <a:solidFill>
                <a:schemeClr val="accent2">
                  <a:satOff val="-5186"/>
                  <a:lumOff val="-28409"/>
                </a:schemeClr>
              </a:solidFill>
              <a:prstDash val="solid"/>
              <a:miter lim="400000"/>
            </a:ln>
          </a:insideH>
          <a:insideV>
            <a:ln w="12700" cap="flat">
              <a:solidFill>
                <a:schemeClr val="accent2">
                  <a:satOff val="-5186"/>
                  <a:lumOff val="-28409"/>
                </a:schemeClr>
              </a:solidFill>
              <a:prstDash val="solid"/>
              <a:miter lim="400000"/>
            </a:ln>
          </a:insideV>
        </a:tcBdr>
        <a:fill>
          <a:solidFill>
            <a:srgbClr val="375A7D"/>
          </a:solidFill>
        </a:fill>
      </a:tcStyle>
    </a:wholeTbl>
    <a:band2H>
      <a:tcTxStyle/>
      <a:tcStyle>
        <a:tcBdr/>
        <a:fill>
          <a:solidFill>
            <a:srgbClr val="3B7499"/>
          </a:solidFill>
        </a:fill>
      </a:tcStyle>
    </a:band2H>
    <a:firstCol>
      <a:tcTxStyle b="off" i="off">
        <a:fontRef idx="minor">
          <a:srgbClr val="FFFFFF"/>
        </a:fontRef>
        <a:srgbClr val="FFFFFF"/>
      </a:tcTxStyle>
      <a:tcStyle>
        <a:tcBdr>
          <a:left>
            <a:ln w="12700" cap="flat">
              <a:solidFill>
                <a:schemeClr val="accent2">
                  <a:satOff val="-5186"/>
                  <a:lumOff val="-28409"/>
                </a:schemeClr>
              </a:solidFill>
              <a:prstDash val="solid"/>
              <a:miter lim="400000"/>
            </a:ln>
          </a:left>
          <a:right>
            <a:ln w="12700" cap="flat">
              <a:solidFill>
                <a:srgbClr val="53D5FD"/>
              </a:solidFill>
              <a:prstDash val="solid"/>
              <a:miter lim="400000"/>
            </a:ln>
          </a:right>
          <a:top>
            <a:ln w="12700" cap="flat">
              <a:solidFill>
                <a:schemeClr val="accent2">
                  <a:satOff val="-5186"/>
                  <a:lumOff val="-28409"/>
                </a:schemeClr>
              </a:solidFill>
              <a:prstDash val="solid"/>
              <a:miter lim="400000"/>
            </a:ln>
          </a:top>
          <a:bottom>
            <a:ln w="12700" cap="flat">
              <a:solidFill>
                <a:schemeClr val="accent2">
                  <a:satOff val="-5186"/>
                  <a:lumOff val="-28409"/>
                </a:schemeClr>
              </a:solidFill>
              <a:prstDash val="solid"/>
              <a:miter lim="400000"/>
            </a:ln>
          </a:bottom>
          <a:insideH>
            <a:ln w="12700" cap="flat">
              <a:solidFill>
                <a:schemeClr val="accent2">
                  <a:satOff val="-5186"/>
                  <a:lumOff val="-28409"/>
                </a:schemeClr>
              </a:solidFill>
              <a:prstDash val="solid"/>
              <a:miter lim="400000"/>
            </a:ln>
          </a:insideH>
          <a:insideV>
            <a:ln w="12700" cap="flat">
              <a:solidFill>
                <a:schemeClr val="accent2">
                  <a:satOff val="-5186"/>
                  <a:lumOff val="-28409"/>
                </a:schemeClr>
              </a:solidFill>
              <a:prstDash val="solid"/>
              <a:miter lim="400000"/>
            </a:ln>
          </a:insideV>
        </a:tcBdr>
        <a:fill>
          <a:solidFill>
            <a:schemeClr val="accent1">
              <a:hueOff val="450000"/>
              <a:satOff val="-18071"/>
              <a:lumOff val="-14609"/>
            </a:schemeClr>
          </a:solidFill>
        </a:fill>
      </a:tcStyle>
    </a:firstCol>
    <a:lastRow>
      <a:tcTxStyle b="off" i="off">
        <a:fontRef idx="minor">
          <a:srgbClr val="FFFFFF"/>
        </a:fontRef>
        <a:srgbClr val="FFFFFF"/>
      </a:tcTxStyle>
      <a:tcStyle>
        <a:tcBdr>
          <a:left>
            <a:ln w="12700" cap="flat">
              <a:solidFill>
                <a:schemeClr val="accent2">
                  <a:satOff val="-5186"/>
                  <a:lumOff val="-28409"/>
                </a:schemeClr>
              </a:solidFill>
              <a:prstDash val="solid"/>
              <a:miter lim="400000"/>
            </a:ln>
          </a:left>
          <a:right>
            <a:ln w="12700" cap="flat">
              <a:solidFill>
                <a:schemeClr val="accent2">
                  <a:satOff val="-5186"/>
                  <a:lumOff val="-28409"/>
                </a:schemeClr>
              </a:solidFill>
              <a:prstDash val="solid"/>
              <a:miter lim="400000"/>
            </a:ln>
          </a:right>
          <a:top>
            <a:ln w="12700" cap="flat">
              <a:solidFill>
                <a:srgbClr val="53D5FD"/>
              </a:solidFill>
              <a:prstDash val="solid"/>
              <a:miter lim="400000"/>
            </a:ln>
          </a:top>
          <a:bottom>
            <a:ln w="12700" cap="flat">
              <a:solidFill>
                <a:schemeClr val="accent2">
                  <a:satOff val="-5186"/>
                  <a:lumOff val="-28409"/>
                </a:schemeClr>
              </a:solidFill>
              <a:prstDash val="solid"/>
              <a:miter lim="400000"/>
            </a:ln>
          </a:bottom>
          <a:insideH>
            <a:ln w="12700" cap="flat">
              <a:solidFill>
                <a:schemeClr val="accent2">
                  <a:satOff val="-5186"/>
                  <a:lumOff val="-28409"/>
                </a:schemeClr>
              </a:solidFill>
              <a:prstDash val="solid"/>
              <a:miter lim="400000"/>
            </a:ln>
          </a:insideH>
          <a:insideV>
            <a:ln w="12700" cap="flat">
              <a:solidFill>
                <a:schemeClr val="accent2">
                  <a:satOff val="-5186"/>
                  <a:lumOff val="-28409"/>
                </a:schemeClr>
              </a:solidFill>
              <a:prstDash val="solid"/>
              <a:miter lim="400000"/>
            </a:ln>
          </a:insideV>
        </a:tcBdr>
        <a:fill>
          <a:solidFill>
            <a:schemeClr val="accent1">
              <a:hueOff val="450000"/>
              <a:satOff val="-18071"/>
              <a:lumOff val="-14609"/>
            </a:schemeClr>
          </a:solidFill>
        </a:fill>
      </a:tcStyle>
    </a:lastRow>
    <a:firstRow>
      <a:tcTxStyle b="off" i="off">
        <a:fontRef idx="minor">
          <a:srgbClr val="FFFFFF"/>
        </a:fontRef>
        <a:srgbClr val="FFFFFF"/>
      </a:tcTxStyle>
      <a:tcStyle>
        <a:tcBdr>
          <a:left>
            <a:ln w="12700" cap="flat">
              <a:solidFill>
                <a:schemeClr val="accent2">
                  <a:satOff val="-5186"/>
                  <a:lumOff val="-28409"/>
                </a:schemeClr>
              </a:solidFill>
              <a:prstDash val="solid"/>
              <a:miter lim="400000"/>
            </a:ln>
          </a:left>
          <a:right>
            <a:ln w="12700" cap="flat">
              <a:solidFill>
                <a:schemeClr val="accent2">
                  <a:satOff val="-5186"/>
                  <a:lumOff val="-28409"/>
                </a:schemeClr>
              </a:solidFill>
              <a:prstDash val="solid"/>
              <a:miter lim="400000"/>
            </a:ln>
          </a:right>
          <a:top>
            <a:ln w="12700" cap="flat">
              <a:solidFill>
                <a:schemeClr val="accent2">
                  <a:satOff val="-5186"/>
                  <a:lumOff val="-28409"/>
                </a:schemeClr>
              </a:solidFill>
              <a:prstDash val="solid"/>
              <a:miter lim="400000"/>
            </a:ln>
          </a:top>
          <a:bottom>
            <a:ln w="12700" cap="flat">
              <a:solidFill>
                <a:srgbClr val="53D5FD"/>
              </a:solidFill>
              <a:prstDash val="solid"/>
              <a:miter lim="400000"/>
            </a:ln>
          </a:bottom>
          <a:insideH>
            <a:ln w="12700" cap="flat">
              <a:solidFill>
                <a:schemeClr val="accent2">
                  <a:satOff val="-5186"/>
                  <a:lumOff val="-28409"/>
                </a:schemeClr>
              </a:solidFill>
              <a:prstDash val="solid"/>
              <a:miter lim="400000"/>
            </a:ln>
          </a:insideH>
          <a:insideV>
            <a:ln w="12700" cap="flat">
              <a:solidFill>
                <a:schemeClr val="accent2">
                  <a:satOff val="-5186"/>
                  <a:lumOff val="-28409"/>
                </a:schemeClr>
              </a:solidFill>
              <a:prstDash val="solid"/>
              <a:miter lim="400000"/>
            </a:ln>
          </a:insideV>
        </a:tcBdr>
        <a:fill>
          <a:solidFill>
            <a:schemeClr val="accent1">
              <a:hueOff val="450000"/>
              <a:satOff val="-18071"/>
              <a:lumOff val="-14609"/>
            </a:schemeClr>
          </a:solidFill>
        </a:fill>
      </a:tcStyle>
    </a:firstRow>
  </a:tblStyle>
  <a:tblStyle styleId="{C7B018BB-80A7-4F77-B60F-C8B233D01FF8}" styleName="">
    <a:tblBg/>
    <a:wholeTbl>
      <a:tcTxStyle b="off" i="off">
        <a:font>
          <a:latin typeface="Avenir Medium"/>
          <a:ea typeface="Avenir Medium"/>
          <a:cs typeface="Avenir Medium"/>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38100" cap="flat">
              <a:solidFill>
                <a:srgbClr val="000000"/>
              </a:solidFill>
              <a:prstDash val="solid"/>
              <a:miter lim="400000"/>
            </a:ln>
          </a:bottom>
          <a:insideH>
            <a:ln w="381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0A0A0A">
              <a:alpha val="92000"/>
            </a:srgbClr>
          </a:solidFill>
        </a:fill>
      </a:tcStyle>
    </a:band2H>
    <a:firstCol>
      <a:tcTxStyle b="off" i="off">
        <a:font>
          <a:latin typeface="Avenir Medium"/>
          <a:ea typeface="Avenir Medium"/>
          <a:cs typeface="Avenir Medium"/>
        </a:font>
        <a:srgbClr val="FFFFFF"/>
      </a:tcTxStyle>
      <a:tcStyle>
        <a:tcBdr>
          <a:left>
            <a:ln w="25400" cap="flat">
              <a:solidFill>
                <a:srgbClr val="000000"/>
              </a:solidFill>
              <a:prstDash val="solid"/>
              <a:miter lim="400000"/>
            </a:ln>
          </a:left>
          <a:right>
            <a:ln w="63500" cap="flat">
              <a:solidFill>
                <a:srgbClr val="000000"/>
              </a:solidFill>
              <a:prstDash val="solid"/>
              <a:miter lim="400000"/>
            </a:ln>
          </a:right>
          <a:top>
            <a:ln w="38100" cap="flat">
              <a:solidFill>
                <a:srgbClr val="000000"/>
              </a:solidFill>
              <a:prstDash val="solid"/>
              <a:miter lim="400000"/>
            </a:ln>
          </a:top>
          <a:bottom>
            <a:ln w="38100" cap="flat">
              <a:solidFill>
                <a:srgbClr val="000000"/>
              </a:solidFill>
              <a:prstDash val="solid"/>
              <a:miter lim="400000"/>
            </a:ln>
          </a:bottom>
          <a:insideH>
            <a:ln w="381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ff" i="off">
        <a:font>
          <a:latin typeface="Avenir Medium"/>
          <a:ea typeface="Avenir Medium"/>
          <a:cs typeface="Avenir Medium"/>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635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Avenir Medium"/>
          <a:ea typeface="Avenir Medium"/>
          <a:cs typeface="Avenir Medium"/>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635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EEE7283C-3CF3-47DC-8721-378D4A62B228}" styleName="">
    <a:tblBg/>
    <a:wholeTbl>
      <a:tcTxStyle b="off" i="off">
        <a:fontRef idx="minor">
          <a:srgbClr val="FFFFFF"/>
        </a:fontRef>
        <a:srgbClr val="FFFFFF"/>
      </a:tcTxStyle>
      <a:tcStyle>
        <a:tcBdr>
          <a:left>
            <a:ln w="12700" cap="flat">
              <a:solidFill>
                <a:schemeClr val="accent2">
                  <a:satOff val="-5186"/>
                  <a:lumOff val="-28409"/>
                </a:schemeClr>
              </a:solidFill>
              <a:prstDash val="solid"/>
              <a:miter lim="400000"/>
            </a:ln>
          </a:left>
          <a:right>
            <a:ln w="12700" cap="flat">
              <a:solidFill>
                <a:schemeClr val="accent2">
                  <a:satOff val="-5186"/>
                  <a:lumOff val="-28409"/>
                </a:schemeClr>
              </a:solidFill>
              <a:prstDash val="solid"/>
              <a:miter lim="400000"/>
            </a:ln>
          </a:right>
          <a:top>
            <a:ln w="12700" cap="flat">
              <a:solidFill>
                <a:schemeClr val="accent2">
                  <a:satOff val="-5186"/>
                  <a:lumOff val="-28409"/>
                </a:schemeClr>
              </a:solidFill>
              <a:prstDash val="solid"/>
              <a:miter lim="400000"/>
            </a:ln>
          </a:top>
          <a:bottom>
            <a:ln w="12700" cap="flat">
              <a:solidFill>
                <a:schemeClr val="accent2">
                  <a:satOff val="-5186"/>
                  <a:lumOff val="-28409"/>
                </a:schemeClr>
              </a:solidFill>
              <a:prstDash val="solid"/>
              <a:miter lim="400000"/>
            </a:ln>
          </a:bottom>
          <a:insideH>
            <a:ln w="12700" cap="flat">
              <a:solidFill>
                <a:schemeClr val="accent2">
                  <a:satOff val="-5186"/>
                  <a:lumOff val="-28409"/>
                </a:schemeClr>
              </a:solidFill>
              <a:prstDash val="solid"/>
              <a:miter lim="400000"/>
            </a:ln>
          </a:insideH>
          <a:insideV>
            <a:ln w="12700" cap="flat">
              <a:solidFill>
                <a:schemeClr val="accent2">
                  <a:satOff val="-5186"/>
                  <a:lumOff val="-28409"/>
                </a:schemeClr>
              </a:solidFill>
              <a:prstDash val="solid"/>
              <a:miter lim="400000"/>
            </a:ln>
          </a:insideV>
        </a:tcBdr>
        <a:fill>
          <a:noFill/>
        </a:fill>
      </a:tcStyle>
    </a:wholeTbl>
    <a:band2H>
      <a:tcTxStyle/>
      <a:tcStyle>
        <a:tcBdr/>
        <a:fill>
          <a:solidFill>
            <a:srgbClr val="00EDFF">
              <a:alpha val="24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chemeClr val="accent2">
                  <a:satOff val="-5186"/>
                  <a:lumOff val="-28409"/>
                </a:schemeClr>
              </a:solidFill>
              <a:prstDash val="solid"/>
              <a:miter lim="400000"/>
            </a:ln>
          </a:insideV>
        </a:tcBdr>
        <a:fill>
          <a:solidFill>
            <a:schemeClr val="accent2">
              <a:satOff val="-5186"/>
              <a:lumOff val="-12389"/>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solidFill>
                <a:srgbClr val="00919C">
                  <a:alpha val="79000"/>
                </a:srgbClr>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00919C">
                  <a:alpha val="79000"/>
                </a:srgbClr>
              </a:solidFill>
              <a:prstDash val="solid"/>
              <a:miter lim="400000"/>
            </a:ln>
          </a:insideH>
          <a:insideV>
            <a:ln w="12700" cap="flat">
              <a:noFill/>
              <a:miter lim="400000"/>
            </a:ln>
          </a:insideV>
        </a:tcBdr>
        <a:fill>
          <a:solidFill>
            <a:schemeClr val="accent2">
              <a:satOff val="-5186"/>
              <a:lumOff val="-28409"/>
            </a:schemeClr>
          </a:solidFill>
        </a:fill>
      </a:tcStyle>
    </a:firstRow>
  </a:tblStyle>
  <a:tblStyle styleId="{CF821DB8-F4EB-4A41-A1BA-3FCAFE7338EE}" styleName="">
    <a:tblBg/>
    <a:wholeTbl>
      <a:tcTxStyle b="off" i="off">
        <a:fontRef idx="minor">
          <a:srgbClr val="FFFFFF"/>
        </a:fontRef>
        <a:srgbClr val="FFFFFF"/>
      </a:tcTxStyle>
      <a:tcStyle>
        <a:tcBdr>
          <a:left>
            <a:ln w="12700" cap="flat">
              <a:noFill/>
              <a:miter lim="400000"/>
            </a:ln>
          </a:left>
          <a:right>
            <a:ln w="12700" cap="flat">
              <a:noFill/>
              <a:miter lim="400000"/>
            </a:ln>
          </a:right>
          <a:top>
            <a:ln w="25400" cap="rnd">
              <a:solidFill>
                <a:srgbClr val="4F4F4F"/>
              </a:solidFill>
              <a:custDash>
                <a:ds d="100000" sp="200000"/>
              </a:custDash>
              <a:miter lim="400000"/>
            </a:ln>
          </a:top>
          <a:bottom>
            <a:ln w="25400" cap="rnd">
              <a:solidFill>
                <a:srgbClr val="4F4F4F"/>
              </a:solidFill>
              <a:custDash>
                <a:ds d="100000" sp="200000"/>
              </a:custDash>
              <a:miter lim="400000"/>
            </a:ln>
          </a:bottom>
          <a:insideH>
            <a:ln w="25400" cap="rnd">
              <a:solidFill>
                <a:srgbClr val="4F4F4F"/>
              </a:solidFill>
              <a:custDash>
                <a:ds d="100000" sp="200000"/>
              </a:custDash>
              <a:miter lim="400000"/>
            </a:ln>
          </a:insideH>
          <a:insideV>
            <a:ln w="12700" cap="flat">
              <a:noFill/>
              <a:miter lim="400000"/>
            </a:ln>
          </a:insideV>
        </a:tcBdr>
        <a:fill>
          <a:noFill/>
        </a:fill>
      </a:tcStyle>
    </a:wholeTbl>
    <a:band2H>
      <a:tcTxStyle/>
      <a:tcStyle>
        <a:tcBdr/>
        <a:fill>
          <a:solidFill>
            <a:srgbClr val="6D6D6D">
              <a:alpha val="25000"/>
            </a:srgbClr>
          </a:solidFill>
        </a:fill>
      </a:tcStyle>
    </a:band2H>
    <a:firstCol>
      <a:tcTxStyle b="off" i="off">
        <a:fontRef idx="minor">
          <a:srgbClr val="FFFFFF"/>
        </a:fontRef>
        <a:srgbClr val="FFFFFF"/>
      </a:tcTxStyle>
      <a:tcStyle>
        <a:tcBdr>
          <a:left>
            <a:ln w="12700" cap="flat">
              <a:noFill/>
              <a:miter lim="400000"/>
            </a:ln>
          </a:left>
          <a:right>
            <a:ln w="0" cap="flat">
              <a:noFill/>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noFill/>
              <a:miter lim="400000"/>
            </a:ln>
          </a:insideV>
        </a:tcBdr>
        <a:fill>
          <a:solidFill>
            <a:srgbClr val="808080">
              <a:alpha val="32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38100" cap="flat">
              <a:solidFill>
                <a:srgbClr val="000000"/>
              </a:solidFill>
              <a:prstDash val="solid"/>
              <a:miter lim="400000"/>
            </a:ln>
          </a:top>
          <a:bottom>
            <a:ln w="12700" cap="flat">
              <a:noFill/>
              <a:miter lim="400000"/>
            </a:ln>
          </a:bottom>
          <a:insideH>
            <a:ln w="12700" cap="flat">
              <a:solidFill>
                <a:srgbClr val="000000"/>
              </a:solidFill>
              <a:prstDash val="solid"/>
              <a:miter lim="400000"/>
            </a:ln>
          </a:insideH>
          <a:insideV>
            <a:ln w="12700" cap="flat">
              <a:noFill/>
              <a:miter lim="400000"/>
            </a:ln>
          </a:insideV>
        </a:tcBdr>
        <a:fill>
          <a:solidFill>
            <a:srgbClr val="941B00">
              <a:alpha val="80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noFill/>
              <a:miter lim="400000"/>
            </a:ln>
          </a:insideV>
        </a:tcBdr>
        <a:fill>
          <a:solidFill>
            <a:srgbClr val="CD2600">
              <a:alpha val="80000"/>
            </a:srgbClr>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4F4F4F"/>
              </a:solidFill>
              <a:prstDash val="solid"/>
              <a:miter lim="400000"/>
            </a:ln>
          </a:top>
          <a:bottom>
            <a:ln w="12700" cap="flat">
              <a:solidFill>
                <a:srgbClr val="4F4F4F"/>
              </a:solidFill>
              <a:prstDash val="solid"/>
              <a:miter lim="400000"/>
            </a:ln>
          </a:bottom>
          <a:insideH>
            <a:ln w="12700" cap="flat">
              <a:solidFill>
                <a:srgbClr val="4F4F4F"/>
              </a:solidFill>
              <a:prstDash val="solid"/>
              <a:miter lim="400000"/>
            </a:ln>
          </a:insideH>
          <a:insideV>
            <a:ln w="12700" cap="flat">
              <a:noFill/>
              <a:miter lim="400000"/>
            </a:ln>
          </a:insideV>
        </a:tcBdr>
        <a:fill>
          <a:noFill/>
        </a:fill>
      </a:tcStyle>
    </a:wholeTbl>
    <a:band2H>
      <a:tcTxStyle/>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4F4F4F"/>
              </a:solidFill>
              <a:prstDash val="solid"/>
              <a:miter lim="400000"/>
            </a:ln>
          </a:top>
          <a:bottom>
            <a:ln w="12700" cap="flat">
              <a:solidFill>
                <a:srgbClr val="4F4F4F"/>
              </a:solidFill>
              <a:prstDash val="solid"/>
              <a:miter lim="400000"/>
            </a:ln>
          </a:bottom>
          <a:insideH>
            <a:ln w="12700" cap="flat">
              <a:solidFill>
                <a:srgbClr val="4F4F4F"/>
              </a:solidFill>
              <a:prstDash val="solid"/>
              <a:miter lim="400000"/>
            </a:ln>
          </a:insideH>
          <a:insideV>
            <a:ln w="12700" cap="flat">
              <a:noFill/>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08080"/>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08080"/>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797979"/>
              </a:solidFill>
              <a:custDash>
                <a:ds d="200000" sp="200000"/>
              </a:custDash>
              <a:miter lim="400000"/>
            </a:ln>
          </a:top>
          <a:bottom>
            <a:ln w="12700" cap="flat">
              <a:solidFill>
                <a:srgbClr val="797979"/>
              </a:solidFill>
              <a:custDash>
                <a:ds d="200000" sp="200000"/>
              </a:custDash>
              <a:miter lim="400000"/>
            </a:ln>
          </a:bottom>
          <a:insideH>
            <a:ln w="12700" cap="flat">
              <a:solidFill>
                <a:srgbClr val="797979"/>
              </a:solidFill>
              <a:custDash>
                <a:ds d="200000" sp="200000"/>
              </a:custDash>
              <a:miter lim="400000"/>
            </a:ln>
          </a:insideH>
          <a:insideV>
            <a:ln w="12700" cap="flat">
              <a:noFill/>
              <a:miter lim="400000"/>
            </a:ln>
          </a:insideV>
        </a:tcBdr>
        <a:fill>
          <a:noFill/>
        </a:fill>
      </a:tcStyle>
    </a:wholeTbl>
    <a:band2H>
      <a:tcTxStyle/>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solidFill>
                <a:srgbClr val="FFFFFF"/>
              </a:solidFill>
              <a:prstDash val="solid"/>
              <a:miter lim="400000"/>
            </a:ln>
          </a:right>
          <a:top>
            <a:ln w="12700" cap="flat">
              <a:solidFill>
                <a:srgbClr val="797979"/>
              </a:solidFill>
              <a:custDash>
                <a:ds d="200000" sp="200000"/>
              </a:custDash>
              <a:miter lim="400000"/>
            </a:ln>
          </a:top>
          <a:bottom>
            <a:ln w="12700" cap="flat">
              <a:solidFill>
                <a:srgbClr val="797979"/>
              </a:solidFill>
              <a:custDash>
                <a:ds d="200000" sp="200000"/>
              </a:custDash>
              <a:miter lim="400000"/>
            </a:ln>
          </a:bottom>
          <a:insideH>
            <a:ln w="12700" cap="flat">
              <a:solidFill>
                <a:srgbClr val="797979"/>
              </a:solidFill>
              <a:custDash>
                <a:ds d="200000" sp="200000"/>
              </a:custDash>
              <a:miter lim="400000"/>
            </a:ln>
          </a:insideH>
          <a:insideV>
            <a:ln w="12700" cap="flat">
              <a:noFill/>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solidFill>
                <a:srgbClr val="797979"/>
              </a:solidFill>
              <a:prstDash val="solid"/>
              <a:miter lim="400000"/>
            </a:ln>
          </a:insideH>
          <a:insideV>
            <a:ln w="12700" cap="flat">
              <a:noFill/>
              <a:miter lim="400000"/>
            </a:ln>
          </a:insideV>
        </a:tcBdr>
        <a:fill>
          <a:noFill/>
        </a:fill>
      </a:tcStyle>
    </a:lastRow>
    <a:firstRow>
      <a:tcTxStyle b="off" i="off">
        <a:fontRef idx="minor">
          <a:schemeClr val="accent2">
            <a:satOff val="44164"/>
            <a:lumOff val="14231"/>
          </a:schemeClr>
        </a:fontRef>
        <a:schemeClr val="accent2">
          <a:satOff val="44164"/>
          <a:lumOff val="14231"/>
        </a:schemeClr>
      </a:tcTxStyle>
      <a:tcStyle>
        <a:tcBdr>
          <a:left>
            <a:ln w="12700" cap="flat">
              <a:noFill/>
              <a:miter lim="400000"/>
            </a:ln>
          </a:left>
          <a:right>
            <a:ln w="12700" cap="flat">
              <a:noFill/>
              <a:miter lim="400000"/>
            </a:ln>
          </a:right>
          <a:top>
            <a:ln w="12700" cap="flat">
              <a:noFill/>
              <a:miter lim="400000"/>
            </a:ln>
          </a:top>
          <a:bottom>
            <a:ln w="12700" cap="flat">
              <a:solidFill>
                <a:srgbClr val="FFFFFF"/>
              </a:solidFill>
              <a:prstDash val="solid"/>
              <a:miter lim="400000"/>
            </a:ln>
          </a:bottom>
          <a:insideH>
            <a:ln w="12700" cap="flat">
              <a:solidFill>
                <a:srgbClr val="797979"/>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17"/>
    <p:restoredTop sz="84102"/>
  </p:normalViewPr>
  <p:slideViewPr>
    <p:cSldViewPr snapToGrid="0" snapToObjects="1">
      <p:cViewPr>
        <p:scale>
          <a:sx n="50" d="100"/>
          <a:sy n="50" d="100"/>
        </p:scale>
        <p:origin x="2184" y="704"/>
      </p:cViewPr>
      <p:guideLst>
        <p:guide orient="horz" pos="4320"/>
        <p:guide pos="76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566ADE-3336-3642-91A9-72CAEC7F9E62}" type="datetimeFigureOut">
              <a:rPr lang="en-US" smtClean="0"/>
              <a:t>10/25/17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7B4080C-E72D-1B44-9556-F54E2F970C42}" type="slidenum">
              <a:rPr lang="en-US" smtClean="0"/>
              <a:t>‹#›</a:t>
            </a:fld>
            <a:endParaRPr lang="en-US"/>
          </a:p>
        </p:txBody>
      </p:sp>
    </p:spTree>
    <p:extLst>
      <p:ext uri="{BB962C8B-B14F-4D97-AF65-F5344CB8AC3E}">
        <p14:creationId xmlns:p14="http://schemas.microsoft.com/office/powerpoint/2010/main" val="1595841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xfrm>
            <a:off x="1143000" y="685800"/>
            <a:ext cx="4572000" cy="3429000"/>
          </a:xfrm>
          <a:prstGeom prst="rect">
            <a:avLst/>
          </a:prstGeom>
        </p:spPr>
        <p:txBody>
          <a:bodyPr/>
          <a:lstStyle/>
          <a:p>
            <a:endParaRPr/>
          </a:p>
        </p:txBody>
      </p:sp>
      <p:sp>
        <p:nvSpPr>
          <p:cNvPr id="137" name="Shape 13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180249124"/>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ARIN’s Mission Statement, the source</a:t>
            </a:r>
            <a:r>
              <a:rPr lang="en-US" baseline="0" dirty="0" smtClean="0"/>
              <a:t> of our strategic plan and initiatives past present and future.</a:t>
            </a:r>
            <a:endParaRPr lang="en-US" dirty="0"/>
          </a:p>
        </p:txBody>
      </p:sp>
    </p:spTree>
    <p:extLst>
      <p:ext uri="{BB962C8B-B14F-4D97-AF65-F5344CB8AC3E}">
        <p14:creationId xmlns:p14="http://schemas.microsoft.com/office/powerpoint/2010/main" val="687417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2400" kern="1200" dirty="0" smtClean="0">
                <a:solidFill>
                  <a:schemeClr val="tx1"/>
                </a:solidFill>
                <a:effectLst/>
                <a:latin typeface="Helvetica Neue"/>
                <a:ea typeface="Helvetica Neue"/>
                <a:cs typeface="Helvetica Neue"/>
                <a:sym typeface="Helvetica Neue"/>
              </a:rPr>
              <a:t>ARIN serves the following economies:</a:t>
            </a:r>
          </a:p>
          <a:p>
            <a:r>
              <a:rPr lang="en-US" sz="2400" kern="1200" dirty="0" smtClean="0">
                <a:solidFill>
                  <a:schemeClr val="tx1"/>
                </a:solidFill>
                <a:effectLst/>
                <a:latin typeface="Helvetica Neue"/>
                <a:ea typeface="Helvetica Neue"/>
                <a:cs typeface="Helvetica Neue"/>
                <a:sym typeface="Helvetica Neue"/>
              </a:rPr>
              <a:t>Anguilla, Antarctica, Antigua and Barbuda, </a:t>
            </a:r>
          </a:p>
          <a:p>
            <a:r>
              <a:rPr lang="en-US" sz="2400" kern="1200" dirty="0" smtClean="0">
                <a:solidFill>
                  <a:schemeClr val="tx1"/>
                </a:solidFill>
                <a:effectLst/>
                <a:latin typeface="Helvetica Neue"/>
                <a:ea typeface="Helvetica Neue"/>
                <a:cs typeface="Helvetica Neue"/>
                <a:sym typeface="Helvetica Neue"/>
              </a:rPr>
              <a:t>Bahamas, Barbados, Bermuda, Canada, Cayman Islands, Dominica, Grenada, Guadeloupe, </a:t>
            </a:r>
          </a:p>
          <a:p>
            <a:r>
              <a:rPr lang="en-US" sz="2400" kern="1200" dirty="0" smtClean="0">
                <a:solidFill>
                  <a:schemeClr val="tx1"/>
                </a:solidFill>
                <a:effectLst/>
                <a:latin typeface="Helvetica Neue"/>
                <a:ea typeface="Helvetica Neue"/>
                <a:cs typeface="Helvetica Neue"/>
                <a:sym typeface="Helvetica Neue"/>
              </a:rPr>
              <a:t>Jamaica, Martinique, Montserrat, Saint </a:t>
            </a:r>
            <a:r>
              <a:rPr lang="en-US" sz="2400" kern="1200" dirty="0" err="1" smtClean="0">
                <a:solidFill>
                  <a:schemeClr val="tx1"/>
                </a:solidFill>
                <a:effectLst/>
                <a:latin typeface="Helvetica Neue"/>
                <a:ea typeface="Helvetica Neue"/>
                <a:cs typeface="Helvetica Neue"/>
                <a:sym typeface="Helvetica Neue"/>
              </a:rPr>
              <a:t>Barthelemy</a:t>
            </a:r>
            <a:r>
              <a:rPr lang="en-US" sz="2400" kern="1200" dirty="0" smtClean="0">
                <a:solidFill>
                  <a:schemeClr val="tx1"/>
                </a:solidFill>
                <a:effectLst/>
                <a:latin typeface="Helvetica Neue"/>
                <a:ea typeface="Helvetica Neue"/>
                <a:cs typeface="Helvetica Neue"/>
                <a:sym typeface="Helvetica Neue"/>
              </a:rPr>
              <a:t>, Saint Kitts and Nevis, Saint Lucia, St. </a:t>
            </a:r>
          </a:p>
          <a:p>
            <a:r>
              <a:rPr lang="en-US" sz="2400" kern="1200" dirty="0" smtClean="0">
                <a:solidFill>
                  <a:schemeClr val="tx1"/>
                </a:solidFill>
                <a:effectLst/>
                <a:latin typeface="Helvetica Neue"/>
                <a:ea typeface="Helvetica Neue"/>
                <a:cs typeface="Helvetica Neue"/>
                <a:sym typeface="Helvetica Neue"/>
              </a:rPr>
              <a:t>Pierre and Miquelon, Saint Vincent and the Grenadines, St. Martin, St. Helena, Turks and </a:t>
            </a:r>
          </a:p>
          <a:p>
            <a:r>
              <a:rPr lang="en-US" sz="2400" kern="1200" dirty="0" smtClean="0">
                <a:solidFill>
                  <a:schemeClr val="tx1"/>
                </a:solidFill>
                <a:effectLst/>
                <a:latin typeface="Helvetica Neue"/>
                <a:ea typeface="Helvetica Neue"/>
                <a:cs typeface="Helvetica Neue"/>
                <a:sym typeface="Helvetica Neue"/>
              </a:rPr>
              <a:t>Caicos Islands, Virgin Islands (British), </a:t>
            </a:r>
          </a:p>
          <a:p>
            <a:r>
              <a:rPr lang="en-US" sz="2400" kern="1200" dirty="0" smtClean="0">
                <a:solidFill>
                  <a:schemeClr val="tx1"/>
                </a:solidFill>
                <a:effectLst/>
                <a:latin typeface="Helvetica Neue"/>
                <a:ea typeface="Helvetica Neue"/>
                <a:cs typeface="Helvetica Neue"/>
                <a:sym typeface="Helvetica Neue"/>
              </a:rPr>
              <a:t>United States, Puerto Rico, Virgin Islands (US),</a:t>
            </a:r>
          </a:p>
          <a:p>
            <a:r>
              <a:rPr lang="en-US" sz="2400" kern="1200" dirty="0" smtClean="0">
                <a:solidFill>
                  <a:schemeClr val="tx1"/>
                </a:solidFill>
                <a:effectLst/>
                <a:latin typeface="Helvetica Neue"/>
                <a:ea typeface="Helvetica Neue"/>
                <a:cs typeface="Helvetica Neue"/>
                <a:sym typeface="Helvetica Neue"/>
              </a:rPr>
              <a:t> Bouvet Island, Heard and McDonald Islands</a:t>
            </a:r>
          </a:p>
          <a:p>
            <a:endParaRPr lang="en-US" dirty="0"/>
          </a:p>
        </p:txBody>
      </p:sp>
    </p:spTree>
    <p:extLst>
      <p:ext uri="{BB962C8B-B14F-4D97-AF65-F5344CB8AC3E}">
        <p14:creationId xmlns:p14="http://schemas.microsoft.com/office/powerpoint/2010/main" val="1514797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dirty="0" smtClean="0"/>
              <a:t>As always we are focused on IPv6 awareness</a:t>
            </a:r>
            <a:r>
              <a:rPr lang="en-US" baseline="0" dirty="0" smtClean="0"/>
              <a:t> and driving adoption. </a:t>
            </a:r>
          </a:p>
          <a:p>
            <a:pPr marL="0" marR="0" indent="0" defTabSz="457200" eaLnBrk="1" fontAlgn="auto" latinLnBrk="0" hangingPunct="1">
              <a:lnSpc>
                <a:spcPct val="117999"/>
              </a:lnSpc>
              <a:spcBef>
                <a:spcPts val="0"/>
              </a:spcBef>
              <a:spcAft>
                <a:spcPts val="0"/>
              </a:spcAft>
              <a:buClrTx/>
              <a:buSzTx/>
              <a:buFontTx/>
              <a:buNone/>
              <a:tabLst/>
              <a:defRPr/>
            </a:pPr>
            <a:endParaRPr lang="en-US" sz="2400" baseline="0" dirty="0" smtClean="0">
              <a:solidFill>
                <a:srgbClr val="000000"/>
              </a:solidFill>
              <a:latin typeface="Helvetica Neue"/>
              <a:ea typeface="Helvetica Neue"/>
              <a:cs typeface="Helvetica Neue"/>
              <a:sym typeface="Helvetica Neue"/>
            </a:endParaRPr>
          </a:p>
          <a:p>
            <a:pPr marL="0" marR="0" indent="0" defTabSz="457200" eaLnBrk="1" fontAlgn="auto" latinLnBrk="0" hangingPunct="1">
              <a:lnSpc>
                <a:spcPct val="117999"/>
              </a:lnSpc>
              <a:spcBef>
                <a:spcPts val="0"/>
              </a:spcBef>
              <a:spcAft>
                <a:spcPts val="0"/>
              </a:spcAft>
              <a:buClrTx/>
              <a:buSzTx/>
              <a:buFontTx/>
              <a:buNone/>
              <a:tabLst/>
              <a:defRPr/>
            </a:pPr>
            <a:r>
              <a:rPr lang="en-US" sz="2400" baseline="0" dirty="0" smtClean="0">
                <a:solidFill>
                  <a:srgbClr val="000000"/>
                </a:solidFill>
                <a:latin typeface="Helvetica Neue"/>
                <a:ea typeface="Helvetica Neue"/>
                <a:cs typeface="Helvetica Neue"/>
                <a:sym typeface="Helvetica Neue"/>
              </a:rPr>
              <a:t>We have a large role as a thought leader in many fora for Internet governance both inside and outside the ARIN region, and continue to advocate the thus-far-successful community-base </a:t>
            </a:r>
            <a:r>
              <a:rPr lang="en-US" sz="2400" baseline="0" dirty="0" err="1" smtClean="0">
                <a:solidFill>
                  <a:srgbClr val="000000"/>
                </a:solidFill>
                <a:latin typeface="Helvetica Neue"/>
                <a:ea typeface="Helvetica Neue"/>
                <a:cs typeface="Helvetica Neue"/>
                <a:sym typeface="Helvetica Neue"/>
              </a:rPr>
              <a:t>multistakeholder</a:t>
            </a:r>
            <a:r>
              <a:rPr lang="en-US" sz="2400" baseline="0" dirty="0" smtClean="0">
                <a:solidFill>
                  <a:srgbClr val="000000"/>
                </a:solidFill>
                <a:latin typeface="Helvetica Neue"/>
                <a:ea typeface="Helvetica Neue"/>
                <a:cs typeface="Helvetica Neue"/>
                <a:sym typeface="Helvetica Neue"/>
              </a:rPr>
              <a:t> model of Internet number resource policy development.</a:t>
            </a:r>
          </a:p>
          <a:p>
            <a:pPr marL="0" marR="0" indent="0" defTabSz="457200" eaLnBrk="1" fontAlgn="auto" latinLnBrk="0" hangingPunct="1">
              <a:lnSpc>
                <a:spcPct val="117999"/>
              </a:lnSpc>
              <a:spcBef>
                <a:spcPts val="0"/>
              </a:spcBef>
              <a:spcAft>
                <a:spcPts val="0"/>
              </a:spcAft>
              <a:buClrTx/>
              <a:buSzTx/>
              <a:buFontTx/>
              <a:buNone/>
              <a:tabLst/>
              <a:defRPr/>
            </a:pPr>
            <a:endParaRPr lang="en-US" sz="2400" baseline="0" dirty="0" smtClean="0">
              <a:solidFill>
                <a:srgbClr val="000000"/>
              </a:solidFill>
              <a:latin typeface="Helvetica Neue"/>
              <a:ea typeface="Helvetica Neue"/>
              <a:cs typeface="Helvetica Neue"/>
              <a:sym typeface="Helvetica Neue"/>
            </a:endParaRPr>
          </a:p>
          <a:p>
            <a:pPr marL="0" marR="0" indent="0" defTabSz="457200" eaLnBrk="1" fontAlgn="auto" latinLnBrk="0" hangingPunct="1">
              <a:lnSpc>
                <a:spcPct val="117999"/>
              </a:lnSpc>
              <a:spcBef>
                <a:spcPts val="0"/>
              </a:spcBef>
              <a:spcAft>
                <a:spcPts val="0"/>
              </a:spcAft>
              <a:buClrTx/>
              <a:buSzTx/>
              <a:buFontTx/>
              <a:buNone/>
              <a:tabLst/>
              <a:defRPr/>
            </a:pPr>
            <a:r>
              <a:rPr lang="en-US" sz="2400" baseline="0" dirty="0" smtClean="0">
                <a:solidFill>
                  <a:srgbClr val="000000"/>
                </a:solidFill>
                <a:latin typeface="Helvetica Neue"/>
                <a:ea typeface="Helvetica Neue"/>
                <a:cs typeface="Helvetica Neue"/>
                <a:sym typeface="Helvetica Neue"/>
              </a:rPr>
              <a:t>ARIN Online continues to evolve per community and staff feedback to provide the most streamlined, efficient, and friendly user interface possible while meeting our technical and accessibility standards.</a:t>
            </a:r>
          </a:p>
          <a:p>
            <a:pPr marL="0" marR="0" indent="0" defTabSz="457200" eaLnBrk="1" fontAlgn="auto" latinLnBrk="0" hangingPunct="1">
              <a:lnSpc>
                <a:spcPct val="117999"/>
              </a:lnSpc>
              <a:spcBef>
                <a:spcPts val="0"/>
              </a:spcBef>
              <a:spcAft>
                <a:spcPts val="0"/>
              </a:spcAft>
              <a:buClrTx/>
              <a:buSzTx/>
              <a:buFontTx/>
              <a:buNone/>
              <a:tabLst/>
              <a:defRPr/>
            </a:pPr>
            <a:endParaRPr lang="en-US" sz="2400" baseline="0" dirty="0" smtClean="0">
              <a:solidFill>
                <a:srgbClr val="000000"/>
              </a:solidFill>
              <a:latin typeface="Helvetica Neue"/>
              <a:ea typeface="Helvetica Neue"/>
              <a:cs typeface="Helvetica Neue"/>
              <a:sym typeface="Helvetica Neue"/>
            </a:endParaRPr>
          </a:p>
          <a:p>
            <a:pPr marL="0" marR="0" indent="0" defTabSz="457200" eaLnBrk="1" fontAlgn="auto" latinLnBrk="0" hangingPunct="1">
              <a:lnSpc>
                <a:spcPct val="117999"/>
              </a:lnSpc>
              <a:spcBef>
                <a:spcPts val="0"/>
              </a:spcBef>
              <a:spcAft>
                <a:spcPts val="0"/>
              </a:spcAft>
              <a:buClrTx/>
              <a:buSzTx/>
              <a:buFontTx/>
              <a:buNone/>
              <a:tabLst/>
              <a:defRPr/>
            </a:pPr>
            <a:r>
              <a:rPr lang="en-US" sz="2400" baseline="0" dirty="0" smtClean="0">
                <a:solidFill>
                  <a:srgbClr val="000000"/>
                </a:solidFill>
                <a:latin typeface="Helvetica Neue"/>
                <a:ea typeface="Helvetica Neue"/>
                <a:cs typeface="Helvetica Neue"/>
                <a:sym typeface="Helvetica Neue"/>
              </a:rPr>
              <a:t>We are working on a second customer survey to get a holistic view of the organization’s image and where improvements can be made.</a:t>
            </a:r>
          </a:p>
          <a:p>
            <a:pPr marL="0" marR="0" indent="0" defTabSz="457200" eaLnBrk="1" fontAlgn="auto" latinLnBrk="0" hangingPunct="1">
              <a:lnSpc>
                <a:spcPct val="117999"/>
              </a:lnSpc>
              <a:spcBef>
                <a:spcPts val="0"/>
              </a:spcBef>
              <a:spcAft>
                <a:spcPts val="0"/>
              </a:spcAft>
              <a:buClrTx/>
              <a:buSzTx/>
              <a:buFontTx/>
              <a:buNone/>
              <a:tabLst/>
              <a:defRPr/>
            </a:pPr>
            <a:endParaRPr lang="en-US" sz="2400" baseline="0" dirty="0" smtClean="0">
              <a:solidFill>
                <a:srgbClr val="000000"/>
              </a:solidFill>
              <a:latin typeface="Helvetica Neue"/>
              <a:ea typeface="Helvetica Neue"/>
              <a:cs typeface="Helvetica Neue"/>
              <a:sym typeface="Helvetica Neue"/>
            </a:endParaRPr>
          </a:p>
          <a:p>
            <a:pPr marL="0" marR="0" indent="0" defTabSz="457200" eaLnBrk="1" fontAlgn="auto" latinLnBrk="0" hangingPunct="1">
              <a:lnSpc>
                <a:spcPct val="117999"/>
              </a:lnSpc>
              <a:spcBef>
                <a:spcPts val="0"/>
              </a:spcBef>
              <a:spcAft>
                <a:spcPts val="0"/>
              </a:spcAft>
              <a:buClrTx/>
              <a:buSzTx/>
              <a:buFontTx/>
              <a:buNone/>
              <a:tabLst/>
              <a:defRPr/>
            </a:pPr>
            <a:r>
              <a:rPr lang="en-US" sz="2400" baseline="0" dirty="0" smtClean="0">
                <a:solidFill>
                  <a:srgbClr val="000000"/>
                </a:solidFill>
                <a:latin typeface="Helvetica Neue"/>
                <a:ea typeface="Helvetica Neue"/>
                <a:cs typeface="Helvetica Neue"/>
                <a:sym typeface="Helvetica Neue"/>
              </a:rPr>
              <a:t>We also have a sharp focus on the accuracy and quality of data in </a:t>
            </a:r>
            <a:r>
              <a:rPr lang="en-US" sz="2400" baseline="0" dirty="0" err="1" smtClean="0">
                <a:solidFill>
                  <a:srgbClr val="000000"/>
                </a:solidFill>
                <a:latin typeface="Helvetica Neue"/>
                <a:ea typeface="Helvetica Neue"/>
                <a:cs typeface="Helvetica Neue"/>
                <a:sym typeface="Helvetica Neue"/>
              </a:rPr>
              <a:t>Whois</a:t>
            </a:r>
            <a:r>
              <a:rPr lang="en-US" sz="2400" baseline="0" dirty="0" smtClean="0">
                <a:solidFill>
                  <a:srgbClr val="000000"/>
                </a:solidFill>
                <a:latin typeface="Helvetica Neue"/>
                <a:ea typeface="Helvetica Neue"/>
                <a:cs typeface="Helvetica Neue"/>
                <a:sym typeface="Helvetica Neue"/>
              </a:rPr>
              <a:t>, and the ARIN community has spoken via our PDP and other processes to make it clear that accuracy is paramount when it comes to large ISP management, law enforcement, and so on.</a:t>
            </a:r>
          </a:p>
          <a:p>
            <a:endParaRPr lang="en-US" dirty="0"/>
          </a:p>
        </p:txBody>
      </p:sp>
    </p:spTree>
    <p:extLst>
      <p:ext uri="{BB962C8B-B14F-4D97-AF65-F5344CB8AC3E}">
        <p14:creationId xmlns:p14="http://schemas.microsoft.com/office/powerpoint/2010/main" val="469244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17999"/>
              </a:lnSpc>
              <a:spcBef>
                <a:spcPts val="0"/>
              </a:spcBef>
              <a:spcAft>
                <a:spcPts val="0"/>
              </a:spcAft>
              <a:buClrTx/>
              <a:buSzTx/>
              <a:buFontTx/>
              <a:buNone/>
              <a:tabLst/>
              <a:defRPr/>
            </a:pPr>
            <a:r>
              <a:rPr lang="en-US" sz="2400" baseline="0" dirty="0" smtClean="0">
                <a:solidFill>
                  <a:srgbClr val="000000"/>
                </a:solidFill>
                <a:latin typeface="Helvetica Neue"/>
                <a:ea typeface="Helvetica Neue"/>
                <a:cs typeface="Helvetica Neue"/>
                <a:sym typeface="Helvetica Neue"/>
              </a:rPr>
              <a:t>Our ARIN on the Road event continue to bring new faces to the fold, including a remarkable showing at our recent iteration in San Juan, Puerto Rico.</a:t>
            </a:r>
          </a:p>
          <a:p>
            <a:pPr marL="0" marR="0" indent="0" algn="l" defTabSz="457200" rtl="0" eaLnBrk="1" fontAlgn="auto" latinLnBrk="0" hangingPunct="1">
              <a:lnSpc>
                <a:spcPct val="117999"/>
              </a:lnSpc>
              <a:spcBef>
                <a:spcPts val="0"/>
              </a:spcBef>
              <a:spcAft>
                <a:spcPts val="0"/>
              </a:spcAft>
              <a:buClrTx/>
              <a:buSzTx/>
              <a:buFontTx/>
              <a:buNone/>
              <a:tabLst/>
              <a:defRPr/>
            </a:pPr>
            <a:endParaRPr lang="en-US" sz="2400" baseline="0" dirty="0" smtClean="0">
              <a:solidFill>
                <a:srgbClr val="000000"/>
              </a:solidFill>
              <a:latin typeface="Helvetica Neue"/>
              <a:ea typeface="Helvetica Neue"/>
              <a:cs typeface="Helvetica Neue"/>
              <a:sym typeface="Helvetica Neue"/>
            </a:endParaRPr>
          </a:p>
          <a:p>
            <a:pPr marL="0" marR="0" indent="0" algn="l" defTabSz="457200" rtl="0" eaLnBrk="1" fontAlgn="auto" latinLnBrk="0" hangingPunct="1">
              <a:lnSpc>
                <a:spcPct val="117999"/>
              </a:lnSpc>
              <a:spcBef>
                <a:spcPts val="0"/>
              </a:spcBef>
              <a:spcAft>
                <a:spcPts val="0"/>
              </a:spcAft>
              <a:buClrTx/>
              <a:buSzTx/>
              <a:buFontTx/>
              <a:buNone/>
              <a:tabLst/>
              <a:defRPr/>
            </a:pPr>
            <a:r>
              <a:rPr lang="en-US" sz="2400" dirty="0" smtClean="0">
                <a:solidFill>
                  <a:srgbClr val="000000"/>
                </a:solidFill>
                <a:latin typeface="Helvetica Neue"/>
                <a:ea typeface="Helvetica Neue"/>
                <a:cs typeface="Helvetica Neue"/>
                <a:sym typeface="Helvetica Neue"/>
              </a:rPr>
              <a:t>Outreach</a:t>
            </a:r>
            <a:r>
              <a:rPr lang="en-US" sz="2400" baseline="0" dirty="0" smtClean="0">
                <a:solidFill>
                  <a:srgbClr val="000000"/>
                </a:solidFill>
                <a:latin typeface="Helvetica Neue"/>
                <a:ea typeface="Helvetica Neue"/>
                <a:cs typeface="Helvetica Neue"/>
                <a:sym typeface="Helvetica Neue"/>
              </a:rPr>
              <a:t> is a big part of ARIN, and we strive to keep the community well-informed, wherever they may be.  </a:t>
            </a:r>
          </a:p>
          <a:p>
            <a:pPr marL="0" marR="0" indent="0" algn="l" defTabSz="457200" rtl="0" eaLnBrk="1" fontAlgn="auto" latinLnBrk="0" hangingPunct="1">
              <a:lnSpc>
                <a:spcPct val="117999"/>
              </a:lnSpc>
              <a:spcBef>
                <a:spcPts val="0"/>
              </a:spcBef>
              <a:spcAft>
                <a:spcPts val="0"/>
              </a:spcAft>
              <a:buClrTx/>
              <a:buSzTx/>
              <a:buFontTx/>
              <a:buNone/>
              <a:tabLst/>
              <a:defRPr/>
            </a:pPr>
            <a:endParaRPr lang="en-US" sz="2400" baseline="0" dirty="0" smtClean="0">
              <a:solidFill>
                <a:srgbClr val="000000"/>
              </a:solidFill>
              <a:latin typeface="Helvetica Neue"/>
              <a:ea typeface="Helvetica Neue"/>
              <a:cs typeface="Helvetica Neue"/>
              <a:sym typeface="Helvetica Neue"/>
            </a:endParaRPr>
          </a:p>
          <a:p>
            <a:pPr marL="0" marR="0" indent="0" algn="l" defTabSz="457200" rtl="0" eaLnBrk="1" fontAlgn="auto" latinLnBrk="0" hangingPunct="1">
              <a:lnSpc>
                <a:spcPct val="117999"/>
              </a:lnSpc>
              <a:spcBef>
                <a:spcPts val="0"/>
              </a:spcBef>
              <a:spcAft>
                <a:spcPts val="0"/>
              </a:spcAft>
              <a:buClrTx/>
              <a:buSzTx/>
              <a:buFontTx/>
              <a:buNone/>
              <a:tabLst/>
              <a:defRPr/>
            </a:pPr>
            <a:r>
              <a:rPr lang="en-US" sz="2400" baseline="0" dirty="0" smtClean="0">
                <a:solidFill>
                  <a:srgbClr val="000000"/>
                </a:solidFill>
                <a:latin typeface="Helvetica Neue"/>
                <a:ea typeface="Helvetica Neue"/>
                <a:cs typeface="Helvetica Neue"/>
                <a:sym typeface="Helvetica Neue"/>
              </a:rPr>
              <a:t>ARIN has a number of Internet Governance participation and liaising opportunities we take advantage of to keep our community educated on the state of Internet affairs as well as keeping their voice a part of the conversation. ARIN maintains a keen interest and established position as an Internet governance thought leader, fostering working relationships on a global scale, being a key resource for Internet governance debate participants, supporting cooperation and direct involvement alongside governments and international organizations to share and strengthen global knowledge about Internet governance issues. </a:t>
            </a:r>
          </a:p>
          <a:p>
            <a:pPr marL="0" marR="0" indent="0" algn="l" defTabSz="457200" rtl="0" eaLnBrk="1" fontAlgn="auto" latinLnBrk="0" hangingPunct="1">
              <a:lnSpc>
                <a:spcPct val="117999"/>
              </a:lnSpc>
              <a:spcBef>
                <a:spcPts val="0"/>
              </a:spcBef>
              <a:spcAft>
                <a:spcPts val="0"/>
              </a:spcAft>
              <a:buClrTx/>
              <a:buSzTx/>
              <a:buFontTx/>
              <a:buNone/>
              <a:tabLst/>
              <a:defRPr/>
            </a:pPr>
            <a:endParaRPr lang="en-US" sz="2400" baseline="0" dirty="0" smtClean="0">
              <a:solidFill>
                <a:srgbClr val="000000"/>
              </a:solidFill>
              <a:latin typeface="Helvetica Neue"/>
              <a:ea typeface="Helvetica Neue"/>
              <a:cs typeface="Helvetica Neue"/>
              <a:sym typeface="Helvetica Neue"/>
            </a:endParaRPr>
          </a:p>
          <a:p>
            <a:pPr marL="0" marR="0" indent="0" algn="l" defTabSz="457200" rtl="0" eaLnBrk="1" fontAlgn="auto" latinLnBrk="0" hangingPunct="1">
              <a:lnSpc>
                <a:spcPct val="117999"/>
              </a:lnSpc>
              <a:spcBef>
                <a:spcPts val="0"/>
              </a:spcBef>
              <a:spcAft>
                <a:spcPts val="0"/>
              </a:spcAft>
              <a:buClrTx/>
              <a:buSzTx/>
              <a:buFontTx/>
              <a:buNone/>
              <a:tabLst/>
              <a:defRPr/>
            </a:pPr>
            <a:r>
              <a:rPr lang="en-US" sz="2400" baseline="0" dirty="0" smtClean="0">
                <a:solidFill>
                  <a:srgbClr val="000000"/>
                </a:solidFill>
                <a:latin typeface="Helvetica Neue"/>
                <a:ea typeface="Helvetica Neue"/>
                <a:cs typeface="Helvetica Neue"/>
                <a:sym typeface="Helvetica Neue"/>
              </a:rPr>
              <a:t>We continue to address any knowledge gaps or awareness needs throughout the region via speaking engagements centered around IPv6 awareness and </a:t>
            </a:r>
            <a:r>
              <a:rPr lang="en-US" sz="2400" baseline="0" dirty="0" err="1" smtClean="0">
                <a:solidFill>
                  <a:srgbClr val="000000"/>
                </a:solidFill>
                <a:latin typeface="Helvetica Neue"/>
                <a:ea typeface="Helvetica Neue"/>
                <a:cs typeface="Helvetica Neue"/>
                <a:sym typeface="Helvetica Neue"/>
              </a:rPr>
              <a:t>Whois</a:t>
            </a:r>
            <a:r>
              <a:rPr lang="en-US" sz="2400" baseline="0" dirty="0" smtClean="0">
                <a:solidFill>
                  <a:srgbClr val="000000"/>
                </a:solidFill>
                <a:latin typeface="Helvetica Neue"/>
                <a:ea typeface="Helvetica Neue"/>
                <a:cs typeface="Helvetica Neue"/>
                <a:sym typeface="Helvetica Neue"/>
              </a:rPr>
              <a:t> data accuracy.</a:t>
            </a:r>
          </a:p>
          <a:p>
            <a:pPr marL="0" marR="0" indent="0" algn="l" defTabSz="457200" rtl="0" eaLnBrk="1" fontAlgn="auto" latinLnBrk="0" hangingPunct="1">
              <a:lnSpc>
                <a:spcPct val="117999"/>
              </a:lnSpc>
              <a:spcBef>
                <a:spcPts val="0"/>
              </a:spcBef>
              <a:spcAft>
                <a:spcPts val="0"/>
              </a:spcAft>
              <a:buClrTx/>
              <a:buSzTx/>
              <a:buFontTx/>
              <a:buNone/>
              <a:tabLst/>
              <a:defRPr/>
            </a:pPr>
            <a:endParaRPr lang="en-US" sz="2400" baseline="0" dirty="0" smtClean="0">
              <a:solidFill>
                <a:srgbClr val="000000"/>
              </a:solidFill>
              <a:latin typeface="Helvetica Neue"/>
              <a:ea typeface="Helvetica Neue"/>
              <a:cs typeface="Helvetica Neue"/>
              <a:sym typeface="Helvetica Neue"/>
            </a:endParaRPr>
          </a:p>
          <a:p>
            <a:pPr marL="0" marR="0" indent="0" algn="l" defTabSz="457200" rtl="0" eaLnBrk="1" fontAlgn="auto" latinLnBrk="0" hangingPunct="1">
              <a:lnSpc>
                <a:spcPct val="117999"/>
              </a:lnSpc>
              <a:spcBef>
                <a:spcPts val="0"/>
              </a:spcBef>
              <a:spcAft>
                <a:spcPts val="0"/>
              </a:spcAft>
              <a:buClrTx/>
              <a:buSzTx/>
              <a:buFontTx/>
              <a:buNone/>
              <a:tabLst/>
              <a:defRPr/>
            </a:pPr>
            <a:r>
              <a:rPr lang="en-US" sz="2400" baseline="0" dirty="0" smtClean="0">
                <a:solidFill>
                  <a:srgbClr val="000000"/>
                </a:solidFill>
                <a:latin typeface="Helvetica Neue"/>
                <a:ea typeface="Helvetica Neue"/>
                <a:cs typeface="Helvetica Neue"/>
                <a:sym typeface="Helvetica Neue"/>
              </a:rPr>
              <a:t>Our consultation and suggestion process remains a valuable feedback collection mechanism.</a:t>
            </a:r>
          </a:p>
          <a:p>
            <a:pPr marL="0" marR="0" indent="0" algn="l" defTabSz="457200" rtl="0" eaLnBrk="1" fontAlgn="auto" latinLnBrk="0" hangingPunct="1">
              <a:lnSpc>
                <a:spcPct val="117999"/>
              </a:lnSpc>
              <a:spcBef>
                <a:spcPts val="0"/>
              </a:spcBef>
              <a:spcAft>
                <a:spcPts val="0"/>
              </a:spcAft>
              <a:buClrTx/>
              <a:buSzTx/>
              <a:buFontTx/>
              <a:buNone/>
              <a:tabLst/>
              <a:defRPr/>
            </a:pPr>
            <a:endParaRPr lang="en-US" sz="2400" baseline="0" dirty="0" smtClean="0">
              <a:solidFill>
                <a:srgbClr val="000000"/>
              </a:solidFill>
              <a:latin typeface="Helvetica Neue"/>
              <a:ea typeface="Helvetica Neue"/>
              <a:cs typeface="Helvetica Neue"/>
              <a:sym typeface="Helvetica Neue"/>
            </a:endParaRPr>
          </a:p>
          <a:p>
            <a:pPr marL="0" marR="0" indent="0" algn="l" defTabSz="457200" rtl="0" eaLnBrk="1" fontAlgn="auto" latinLnBrk="0" hangingPunct="1">
              <a:lnSpc>
                <a:spcPct val="117999"/>
              </a:lnSpc>
              <a:spcBef>
                <a:spcPts val="0"/>
              </a:spcBef>
              <a:spcAft>
                <a:spcPts val="0"/>
              </a:spcAft>
              <a:buClrTx/>
              <a:buSzTx/>
              <a:buFontTx/>
              <a:buNone/>
              <a:tabLst/>
              <a:defRPr/>
            </a:pPr>
            <a:r>
              <a:rPr lang="en-US" sz="2200" b="0" i="0" dirty="0" smtClean="0">
                <a:effectLst/>
                <a:latin typeface="Helvetica Neue"/>
                <a:ea typeface="Helvetica Neue"/>
                <a:cs typeface="Helvetica Neue"/>
                <a:sym typeface="Helvetica Neue"/>
              </a:rPr>
              <a:t>ARIN Bits, a quarterly e-news update, saw</a:t>
            </a:r>
            <a:r>
              <a:rPr lang="en-US" sz="2200" b="0" i="0" baseline="0" dirty="0" smtClean="0">
                <a:effectLst/>
                <a:latin typeface="Helvetica Neue"/>
                <a:ea typeface="Helvetica Neue"/>
                <a:cs typeface="Helvetica Neue"/>
                <a:sym typeface="Helvetica Neue"/>
              </a:rPr>
              <a:t> its first issue</a:t>
            </a:r>
            <a:r>
              <a:rPr lang="en-US" sz="2200" b="0" i="0" dirty="0" smtClean="0">
                <a:effectLst/>
                <a:latin typeface="Helvetica Neue"/>
                <a:ea typeface="Helvetica Neue"/>
                <a:cs typeface="Helvetica Neue"/>
                <a:sym typeface="Helvetica Neue"/>
              </a:rPr>
              <a:t> distributed via email to our community in</a:t>
            </a:r>
            <a:r>
              <a:rPr lang="en-US" sz="2200" b="0" i="0" baseline="0" dirty="0" smtClean="0">
                <a:effectLst/>
                <a:latin typeface="Helvetica Neue"/>
                <a:ea typeface="Helvetica Neue"/>
                <a:cs typeface="Helvetica Neue"/>
                <a:sym typeface="Helvetica Neue"/>
              </a:rPr>
              <a:t> June, and will continue quarterly </a:t>
            </a:r>
            <a:r>
              <a:rPr lang="en-US" sz="2200" b="0" i="0" dirty="0" smtClean="0">
                <a:effectLst/>
                <a:latin typeface="Helvetica Neue"/>
                <a:ea typeface="Helvetica Neue"/>
                <a:cs typeface="Helvetica Neue"/>
                <a:sym typeface="Helvetica Neue"/>
              </a:rPr>
              <a:t>to keep everyone in the loop on the latest happenings at ARIN. </a:t>
            </a:r>
          </a:p>
        </p:txBody>
      </p:sp>
    </p:spTree>
    <p:extLst>
      <p:ext uri="{BB962C8B-B14F-4D97-AF65-F5344CB8AC3E}">
        <p14:creationId xmlns:p14="http://schemas.microsoft.com/office/powerpoint/2010/main" val="667182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17999"/>
              </a:lnSpc>
              <a:spcBef>
                <a:spcPts val="0"/>
              </a:spcBef>
              <a:spcAft>
                <a:spcPts val="0"/>
              </a:spcAft>
              <a:buClrTx/>
              <a:buSzTx/>
              <a:buFontTx/>
              <a:buNone/>
              <a:tabLst/>
              <a:defRPr/>
            </a:pPr>
            <a:r>
              <a:rPr lang="en-US" sz="2400" baseline="0" dirty="0" smtClean="0">
                <a:solidFill>
                  <a:srgbClr val="000000"/>
                </a:solidFill>
                <a:latin typeface="Helvetica Neue"/>
                <a:ea typeface="Helvetica Neue"/>
                <a:cs typeface="Helvetica Neue"/>
                <a:sym typeface="Helvetica Neue"/>
              </a:rPr>
              <a:t>We engage with various organizations in the Caribbean specifically, such as CANTO, the Caribbean Telecommunications Union, </a:t>
            </a:r>
            <a:r>
              <a:rPr lang="en-US" sz="2400" baseline="0" dirty="0" err="1" smtClean="0">
                <a:solidFill>
                  <a:srgbClr val="000000"/>
                </a:solidFill>
                <a:latin typeface="Helvetica Neue"/>
                <a:ea typeface="Helvetica Neue"/>
                <a:cs typeface="Helvetica Neue"/>
                <a:sym typeface="Helvetica Neue"/>
              </a:rPr>
              <a:t>CaribNOG</a:t>
            </a:r>
            <a:r>
              <a:rPr lang="en-US" sz="2400" baseline="0" dirty="0" smtClean="0">
                <a:solidFill>
                  <a:srgbClr val="000000"/>
                </a:solidFill>
                <a:latin typeface="Helvetica Neue"/>
                <a:ea typeface="Helvetica Neue"/>
                <a:cs typeface="Helvetica Neue"/>
                <a:sym typeface="Helvetica Neue"/>
              </a:rPr>
              <a:t>, and others, to maximize their inclusion in both policy development and stakeholder engagement throughout the remainder of the ARIN region. We also work with entities in the Caribbean like CANTO, Caribbean IGF and the like on matters of international Internet governance in areas served by both ARIN and LACNIC. </a:t>
            </a:r>
          </a:p>
          <a:p>
            <a:pPr marL="0" marR="0" indent="0" algn="l" defTabSz="457200" rtl="0" eaLnBrk="1" fontAlgn="auto" latinLnBrk="0" hangingPunct="1">
              <a:lnSpc>
                <a:spcPct val="117999"/>
              </a:lnSpc>
              <a:spcBef>
                <a:spcPts val="0"/>
              </a:spcBef>
              <a:spcAft>
                <a:spcPts val="0"/>
              </a:spcAft>
              <a:buClrTx/>
              <a:buSzTx/>
              <a:buFontTx/>
              <a:buNone/>
              <a:tabLst/>
              <a:defRPr/>
            </a:pPr>
            <a:endParaRPr lang="en-US" sz="2400" baseline="0" dirty="0" smtClean="0">
              <a:solidFill>
                <a:srgbClr val="000000"/>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236646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Our most recent policy</a:t>
            </a:r>
            <a:r>
              <a:rPr lang="en-US" baseline="0" dirty="0" smtClean="0"/>
              <a:t> implementation included two policies, one allowing orgs to double their holdings upon proof that 80% of their current holdings are in use, and another which serves to remove a second needs justification in the case of mergers and acquisitions where resources have already been justified under ARIN Policy</a:t>
            </a:r>
            <a:endParaRPr lang="en-US" dirty="0"/>
          </a:p>
        </p:txBody>
      </p:sp>
    </p:spTree>
    <p:extLst>
      <p:ext uri="{BB962C8B-B14F-4D97-AF65-F5344CB8AC3E}">
        <p14:creationId xmlns:p14="http://schemas.microsoft.com/office/powerpoint/2010/main" val="225155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2200" b="0" i="0" dirty="0" smtClean="0">
                <a:effectLst/>
                <a:latin typeface="Helvetica Neue"/>
                <a:ea typeface="Helvetica Neue"/>
                <a:cs typeface="Helvetica Neue"/>
                <a:sym typeface="Helvetica Neue"/>
              </a:rPr>
              <a:t>We</a:t>
            </a:r>
            <a:r>
              <a:rPr lang="en-US" sz="2200" b="0" i="0" baseline="0" dirty="0" smtClean="0">
                <a:effectLst/>
                <a:latin typeface="Helvetica Neue"/>
                <a:ea typeface="Helvetica Neue"/>
                <a:cs typeface="Helvetica Neue"/>
                <a:sym typeface="Helvetica Neue"/>
              </a:rPr>
              <a:t> are proud to have been named one of the </a:t>
            </a:r>
            <a:r>
              <a:rPr lang="en-US" sz="2200" b="0" i="0" dirty="0" smtClean="0">
                <a:effectLst/>
                <a:latin typeface="Helvetica Neue"/>
                <a:ea typeface="Helvetica Neue"/>
                <a:cs typeface="Helvetica Neue"/>
                <a:sym typeface="Helvetica Neue"/>
              </a:rPr>
              <a:t>Washington Post’s Top Workplaces in the Small Business category,</a:t>
            </a:r>
            <a:r>
              <a:rPr lang="en-US" sz="2200" b="0" i="0" baseline="0" dirty="0" smtClean="0">
                <a:effectLst/>
                <a:latin typeface="Helvetica Neue"/>
                <a:ea typeface="Helvetica Neue"/>
                <a:cs typeface="Helvetica Neue"/>
                <a:sym typeface="Helvetica Neue"/>
              </a:rPr>
              <a:t> a recognition owed to the skilled and passionate staff ARIN maintains.</a:t>
            </a:r>
          </a:p>
          <a:p>
            <a:endParaRPr lang="en-US" sz="2200" b="0" i="0" baseline="0" dirty="0" smtClean="0">
              <a:effectLst/>
              <a:latin typeface="Helvetica Neue"/>
              <a:ea typeface="Helvetica Neue"/>
              <a:cs typeface="Helvetica Neue"/>
              <a:sym typeface="Helvetica Neue"/>
            </a:endParaRPr>
          </a:p>
          <a:p>
            <a:r>
              <a:rPr lang="en-US" sz="2200" b="0" i="0" baseline="0" dirty="0" smtClean="0">
                <a:effectLst/>
                <a:latin typeface="Helvetica Neue"/>
                <a:ea typeface="Helvetica Neue"/>
                <a:cs typeface="Helvetica Neue"/>
                <a:sym typeface="Helvetica Neue"/>
              </a:rPr>
              <a:t>We are delving into some new and interesting ways to make our Policy Development Process accessible, attractive, and top of mind throughout the ARIN region and beyond, and as such we are developing a course as it were, on PDP readiness. This course takes the form of a video series, audio podcast, e-publication, and slide deck, and we encourage you to keep an eye on our home page and mailing list for updates.</a:t>
            </a:r>
          </a:p>
          <a:p>
            <a:endParaRPr lang="en-US" sz="2200" b="0" i="0" baseline="0" dirty="0" smtClean="0">
              <a:effectLst/>
              <a:latin typeface="Helvetica Neue"/>
              <a:ea typeface="Helvetica Neue"/>
              <a:cs typeface="Helvetica Neue"/>
              <a:sym typeface="Helvetica Neue"/>
            </a:endParaRPr>
          </a:p>
          <a:p>
            <a:r>
              <a:rPr lang="en-US" sz="2200" b="0" i="0" baseline="0" dirty="0" smtClean="0">
                <a:effectLst/>
                <a:latin typeface="Helvetica Neue"/>
                <a:ea typeface="Helvetica Neue"/>
                <a:cs typeface="Helvetica Neue"/>
                <a:sym typeface="Helvetica Neue"/>
              </a:rPr>
              <a:t>We are in the fairly early stages of a website redesign that will modernize, streamline, and improve many of the ways our community utilizes both </a:t>
            </a:r>
            <a:r>
              <a:rPr lang="en-US" sz="2200" b="0" i="0" baseline="0" dirty="0" err="1" smtClean="0">
                <a:effectLst/>
                <a:latin typeface="Helvetica Neue"/>
                <a:ea typeface="Helvetica Neue"/>
                <a:cs typeface="Helvetica Neue"/>
                <a:sym typeface="Helvetica Neue"/>
              </a:rPr>
              <a:t>ARIN.net</a:t>
            </a:r>
            <a:r>
              <a:rPr lang="en-US" sz="2200" b="0" i="0" baseline="0" dirty="0" smtClean="0">
                <a:effectLst/>
                <a:latin typeface="Helvetica Neue"/>
                <a:ea typeface="Helvetica Neue"/>
                <a:cs typeface="Helvetica Neue"/>
                <a:sym typeface="Helvetica Neue"/>
              </a:rPr>
              <a:t> and ARIN Online, our customer portal.</a:t>
            </a:r>
          </a:p>
          <a:p>
            <a:endParaRPr lang="en-US" sz="2200" b="0" i="0" baseline="0" dirty="0" smtClean="0">
              <a:effectLst/>
              <a:latin typeface="Helvetica Neue"/>
              <a:ea typeface="Helvetica Neue"/>
              <a:cs typeface="Helvetica Neue"/>
              <a:sym typeface="Helvetica Neue"/>
            </a:endParaRPr>
          </a:p>
          <a:p>
            <a:r>
              <a:rPr lang="en-US" sz="2200" b="0" i="0" baseline="0" dirty="0" smtClean="0">
                <a:effectLst/>
                <a:latin typeface="Helvetica Neue"/>
                <a:ea typeface="Helvetica Neue"/>
                <a:cs typeface="Helvetica Neue"/>
                <a:sym typeface="Helvetica Neue"/>
              </a:rPr>
              <a:t>As mentioned, we will be conducting a customer survey ___insert timeframe here___. We have completed one in the past, March 2014 to be exact, and have seen great work come as a result of the suggestions therein, and we hope to see even more results from the second iteration.</a:t>
            </a:r>
          </a:p>
          <a:p>
            <a:endParaRPr lang="en-US" sz="2200" b="0" i="0" baseline="0" dirty="0" smtClean="0">
              <a:effectLst/>
              <a:latin typeface="Helvetica Neue"/>
              <a:ea typeface="Helvetica Neue"/>
              <a:cs typeface="Helvetica Neue"/>
              <a:sym typeface="Helvetica Neue"/>
            </a:endParaRPr>
          </a:p>
          <a:p>
            <a:r>
              <a:rPr lang="en-US" sz="2200" b="0" i="0" baseline="0" dirty="0" smtClean="0">
                <a:effectLst/>
                <a:latin typeface="Helvetica Neue"/>
                <a:ea typeface="Helvetica Neue"/>
                <a:cs typeface="Helvetica Neue"/>
                <a:sym typeface="Helvetica Neue"/>
              </a:rPr>
              <a:t>ARIN Online enhancements continue as we move toward our new website, based largely on community feedback. Recent improvements include transfer statistics improvements, many menu and page redesigns, POC validation streamlining, and more.</a:t>
            </a:r>
          </a:p>
        </p:txBody>
      </p:sp>
    </p:spTree>
    <p:extLst>
      <p:ext uri="{BB962C8B-B14F-4D97-AF65-F5344CB8AC3E}">
        <p14:creationId xmlns:p14="http://schemas.microsoft.com/office/powerpoint/2010/main" val="638728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2018 will see two Public</a:t>
            </a:r>
            <a:r>
              <a:rPr lang="en-US" baseline="0" dirty="0" smtClean="0"/>
              <a:t> Policy and Members Meetings, one in Miami in April as a standalone, and one in Vancouver Canada in October in conjunction with NANOG. Note that our regional residency requirement has been lifted on ARIN Fellowships, so we encourage any of you who have not yet made it to an ARIN meeting to apply for and take advantage of the program.</a:t>
            </a:r>
            <a:endParaRPr lang="en-US" dirty="0"/>
          </a:p>
        </p:txBody>
      </p:sp>
    </p:spTree>
    <p:extLst>
      <p:ext uri="{BB962C8B-B14F-4D97-AF65-F5344CB8AC3E}">
        <p14:creationId xmlns:p14="http://schemas.microsoft.com/office/powerpoint/2010/main" val="1559029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31900" y="6032500"/>
            <a:ext cx="21907500" cy="3124200"/>
          </a:xfrm>
          <a:prstGeom prst="rect">
            <a:avLst/>
          </a:prstGeom>
        </p:spPr>
        <p:txBody>
          <a:bodyPr/>
          <a:lstStyle>
            <a:lvl1pPr>
              <a:defRPr sz="8600" spc="1375"/>
            </a:lvl1pPr>
          </a:lstStyle>
          <a:p>
            <a:r>
              <a:t>Title Text</a:t>
            </a:r>
          </a:p>
        </p:txBody>
      </p:sp>
      <p:sp>
        <p:nvSpPr>
          <p:cNvPr id="12" name="Body Level One…"/>
          <p:cNvSpPr txBox="1">
            <a:spLocks noGrp="1"/>
          </p:cNvSpPr>
          <p:nvPr>
            <p:ph type="body" sz="quarter" idx="1"/>
          </p:nvPr>
        </p:nvSpPr>
        <p:spPr>
          <a:xfrm>
            <a:off x="1231900" y="4775200"/>
            <a:ext cx="21907500" cy="1244600"/>
          </a:xfrm>
          <a:prstGeom prst="rect">
            <a:avLst/>
          </a:prstGeom>
        </p:spPr>
        <p:txBody>
          <a:bodyPr/>
          <a:lstStyle>
            <a:lvl1pPr marL="0" indent="0">
              <a:spcBef>
                <a:spcPts val="0"/>
              </a:spcBef>
              <a:buClrTx/>
              <a:buSzTx/>
              <a:buNone/>
              <a:defRPr sz="3200" cap="all" spc="512">
                <a:solidFill>
                  <a:schemeClr val="accent2">
                    <a:satOff val="44164"/>
                    <a:lumOff val="14231"/>
                  </a:schemeClr>
                </a:solidFill>
                <a:latin typeface="Avenir Book"/>
                <a:ea typeface="Avenir Book"/>
                <a:cs typeface="Avenir Book"/>
                <a:sym typeface="Avenir Book"/>
              </a:defRPr>
            </a:lvl1pPr>
            <a:lvl2pPr marL="0" indent="228600">
              <a:spcBef>
                <a:spcPts val="0"/>
              </a:spcBef>
              <a:buClrTx/>
              <a:buSzTx/>
              <a:buNone/>
              <a:defRPr sz="3200" cap="all" spc="512">
                <a:solidFill>
                  <a:schemeClr val="accent2">
                    <a:satOff val="44164"/>
                    <a:lumOff val="14231"/>
                  </a:schemeClr>
                </a:solidFill>
                <a:latin typeface="Avenir Book"/>
                <a:ea typeface="Avenir Book"/>
                <a:cs typeface="Avenir Book"/>
                <a:sym typeface="Avenir Book"/>
              </a:defRPr>
            </a:lvl2pPr>
            <a:lvl3pPr marL="0" indent="457200">
              <a:spcBef>
                <a:spcPts val="0"/>
              </a:spcBef>
              <a:buClrTx/>
              <a:buSzTx/>
              <a:buNone/>
              <a:defRPr sz="3200" cap="all" spc="512">
                <a:solidFill>
                  <a:schemeClr val="accent2">
                    <a:satOff val="44164"/>
                    <a:lumOff val="14231"/>
                  </a:schemeClr>
                </a:solidFill>
                <a:latin typeface="Avenir Book"/>
                <a:ea typeface="Avenir Book"/>
                <a:cs typeface="Avenir Book"/>
                <a:sym typeface="Avenir Book"/>
              </a:defRPr>
            </a:lvl3pPr>
            <a:lvl4pPr marL="0" indent="685800">
              <a:spcBef>
                <a:spcPts val="0"/>
              </a:spcBef>
              <a:buClrTx/>
              <a:buSzTx/>
              <a:buNone/>
              <a:defRPr sz="3200" cap="all" spc="512">
                <a:solidFill>
                  <a:schemeClr val="accent2">
                    <a:satOff val="44164"/>
                    <a:lumOff val="14231"/>
                  </a:schemeClr>
                </a:solidFill>
                <a:latin typeface="Avenir Book"/>
                <a:ea typeface="Avenir Book"/>
                <a:cs typeface="Avenir Book"/>
                <a:sym typeface="Avenir Book"/>
              </a:defRPr>
            </a:lvl4pPr>
            <a:lvl5pPr marL="0" indent="914400">
              <a:spcBef>
                <a:spcPts val="0"/>
              </a:spcBef>
              <a:buClrTx/>
              <a:buSzTx/>
              <a:buNone/>
              <a:defRPr sz="3200" cap="all" spc="512">
                <a:solidFill>
                  <a:schemeClr val="accent2">
                    <a:satOff val="44164"/>
                    <a:lumOff val="14231"/>
                  </a:schemeClr>
                </a:solidFill>
                <a:latin typeface="Avenir Book"/>
                <a:ea typeface="Avenir Book"/>
                <a:cs typeface="Avenir Book"/>
                <a:sym typeface="Avenir Book"/>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93" name="Image"/>
          <p:cNvSpPr>
            <a:spLocks noGrp="1"/>
          </p:cNvSpPr>
          <p:nvPr>
            <p:ph type="pic" sz="half" idx="13"/>
          </p:nvPr>
        </p:nvSpPr>
        <p:spPr>
          <a:xfrm>
            <a:off x="12192000" y="6861168"/>
            <a:ext cx="12192000" cy="6858001"/>
          </a:xfrm>
          <a:prstGeom prst="rect">
            <a:avLst/>
          </a:prstGeom>
        </p:spPr>
        <p:txBody>
          <a:bodyPr lIns="91439" tIns="45719" rIns="91439" bIns="45719" anchor="t">
            <a:noAutofit/>
          </a:bodyPr>
          <a:lstStyle/>
          <a:p>
            <a:endParaRPr/>
          </a:p>
        </p:txBody>
      </p:sp>
      <p:sp>
        <p:nvSpPr>
          <p:cNvPr id="94" name="Image"/>
          <p:cNvSpPr>
            <a:spLocks noGrp="1"/>
          </p:cNvSpPr>
          <p:nvPr>
            <p:ph type="pic" sz="half" idx="14"/>
          </p:nvPr>
        </p:nvSpPr>
        <p:spPr>
          <a:xfrm>
            <a:off x="12192000" y="0"/>
            <a:ext cx="12192000" cy="6858000"/>
          </a:xfrm>
          <a:prstGeom prst="rect">
            <a:avLst/>
          </a:prstGeom>
        </p:spPr>
        <p:txBody>
          <a:bodyPr lIns="91439" tIns="45719" rIns="91439" bIns="45719" anchor="t">
            <a:noAutofit/>
          </a:bodyPr>
          <a:lstStyle/>
          <a:p>
            <a:endParaRPr/>
          </a:p>
        </p:txBody>
      </p:sp>
      <p:sp>
        <p:nvSpPr>
          <p:cNvPr id="95" name="Image"/>
          <p:cNvSpPr>
            <a:spLocks noGrp="1"/>
          </p:cNvSpPr>
          <p:nvPr>
            <p:ph type="pic" idx="15"/>
          </p:nvPr>
        </p:nvSpPr>
        <p:spPr>
          <a:xfrm>
            <a:off x="0" y="0"/>
            <a:ext cx="12192000" cy="13716000"/>
          </a:xfrm>
          <a:prstGeom prst="rect">
            <a:avLst/>
          </a:prstGeom>
        </p:spPr>
        <p:txBody>
          <a:bodyPr lIns="91439" tIns="45719" rIns="91439" bIns="45719" anchor="t">
            <a:noAutofit/>
          </a:bodyPr>
          <a:lstStyle/>
          <a:p>
            <a:endParaRPr/>
          </a:p>
        </p:txBody>
      </p:sp>
      <p:sp>
        <p:nvSpPr>
          <p:cNvPr id="9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03" name="–Johnny Appleseed"/>
          <p:cNvSpPr txBox="1">
            <a:spLocks noGrp="1"/>
          </p:cNvSpPr>
          <p:nvPr>
            <p:ph type="body" sz="quarter" idx="13"/>
          </p:nvPr>
        </p:nvSpPr>
        <p:spPr>
          <a:xfrm>
            <a:off x="2374900" y="8991600"/>
            <a:ext cx="19621500" cy="660400"/>
          </a:xfrm>
          <a:prstGeom prst="rect">
            <a:avLst/>
          </a:prstGeom>
        </p:spPr>
        <p:txBody>
          <a:bodyPr>
            <a:spAutoFit/>
          </a:bodyPr>
          <a:lstStyle>
            <a:lvl1pPr marL="0" indent="0" algn="ctr">
              <a:spcBef>
                <a:spcPts val="0"/>
              </a:spcBef>
              <a:buClrTx/>
              <a:buSzTx/>
              <a:buNone/>
              <a:defRPr sz="3200" cap="all" spc="512">
                <a:solidFill>
                  <a:schemeClr val="accent2">
                    <a:satOff val="44164"/>
                    <a:lumOff val="14231"/>
                  </a:schemeClr>
                </a:solidFill>
              </a:defRPr>
            </a:lvl1pPr>
          </a:lstStyle>
          <a:p>
            <a:r>
              <a:t>–Johnny Appleseed</a:t>
            </a:r>
          </a:p>
        </p:txBody>
      </p:sp>
      <p:sp>
        <p:nvSpPr>
          <p:cNvPr id="104" name="“Type a quote here.”"/>
          <p:cNvSpPr txBox="1">
            <a:spLocks noGrp="1"/>
          </p:cNvSpPr>
          <p:nvPr>
            <p:ph type="body" sz="quarter" idx="14"/>
          </p:nvPr>
        </p:nvSpPr>
        <p:spPr>
          <a:xfrm>
            <a:off x="2374900" y="5999360"/>
            <a:ext cx="19621500" cy="965201"/>
          </a:xfrm>
          <a:prstGeom prst="rect">
            <a:avLst/>
          </a:prstGeom>
        </p:spPr>
        <p:txBody>
          <a:bodyPr>
            <a:spAutoFit/>
          </a:bodyPr>
          <a:lstStyle>
            <a:lvl1pPr marL="0" indent="0" algn="ctr">
              <a:spcBef>
                <a:spcPts val="0"/>
              </a:spcBef>
              <a:buClrTx/>
              <a:buSzTx/>
              <a:buNone/>
            </a:lvl1pPr>
          </a:lstStyle>
          <a:p>
            <a:r>
              <a:t>“Type a quote here.” </a:t>
            </a:r>
          </a:p>
        </p:txBody>
      </p:sp>
      <p:sp>
        <p:nvSpPr>
          <p:cNvPr id="10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hoto">
    <p:spTree>
      <p:nvGrpSpPr>
        <p:cNvPr id="1" name=""/>
        <p:cNvGrpSpPr/>
        <p:nvPr/>
      </p:nvGrpSpPr>
      <p:grpSpPr>
        <a:xfrm>
          <a:off x="0" y="0"/>
          <a:ext cx="0" cy="0"/>
          <a:chOff x="0" y="0"/>
          <a:chExt cx="0" cy="0"/>
        </a:xfrm>
      </p:grpSpPr>
      <p:sp>
        <p:nvSpPr>
          <p:cNvPr id="112" name="–Johnny Appleseed"/>
          <p:cNvSpPr txBox="1">
            <a:spLocks noGrp="1"/>
          </p:cNvSpPr>
          <p:nvPr>
            <p:ph type="body" sz="quarter" idx="13"/>
          </p:nvPr>
        </p:nvSpPr>
        <p:spPr>
          <a:xfrm>
            <a:off x="2374900" y="4165600"/>
            <a:ext cx="19621500" cy="660400"/>
          </a:xfrm>
          <a:prstGeom prst="rect">
            <a:avLst/>
          </a:prstGeom>
        </p:spPr>
        <p:txBody>
          <a:bodyPr anchor="t">
            <a:spAutoFit/>
          </a:bodyPr>
          <a:lstStyle>
            <a:lvl1pPr marL="0" indent="0" algn="ctr">
              <a:spcBef>
                <a:spcPts val="0"/>
              </a:spcBef>
              <a:buClrTx/>
              <a:buSzTx/>
              <a:buNone/>
              <a:defRPr sz="3200" cap="all" spc="512">
                <a:solidFill>
                  <a:schemeClr val="accent2">
                    <a:satOff val="44164"/>
                    <a:lumOff val="14231"/>
                  </a:schemeClr>
                </a:solidFill>
              </a:defRPr>
            </a:lvl1pPr>
          </a:lstStyle>
          <a:p>
            <a:r>
              <a:t>–Johnny Appleseed</a:t>
            </a:r>
          </a:p>
        </p:txBody>
      </p:sp>
      <p:sp>
        <p:nvSpPr>
          <p:cNvPr id="113" name="“Type a quote here.”"/>
          <p:cNvSpPr txBox="1">
            <a:spLocks noGrp="1"/>
          </p:cNvSpPr>
          <p:nvPr>
            <p:ph type="body" sz="quarter" idx="14"/>
          </p:nvPr>
        </p:nvSpPr>
        <p:spPr>
          <a:xfrm>
            <a:off x="2374900" y="1917700"/>
            <a:ext cx="19621500" cy="965200"/>
          </a:xfrm>
          <a:prstGeom prst="rect">
            <a:avLst/>
          </a:prstGeom>
        </p:spPr>
        <p:txBody>
          <a:bodyPr>
            <a:spAutoFit/>
          </a:bodyPr>
          <a:lstStyle>
            <a:lvl1pPr marL="0" indent="0" algn="ctr">
              <a:spcBef>
                <a:spcPts val="0"/>
              </a:spcBef>
              <a:buClrTx/>
              <a:buSzTx/>
              <a:buNone/>
            </a:lvl1pPr>
          </a:lstStyle>
          <a:p>
            <a:r>
              <a:t>“Type a quote here.” </a:t>
            </a:r>
          </a:p>
        </p:txBody>
      </p:sp>
      <p:sp>
        <p:nvSpPr>
          <p:cNvPr id="114" name="Image"/>
          <p:cNvSpPr>
            <a:spLocks noGrp="1"/>
          </p:cNvSpPr>
          <p:nvPr>
            <p:ph type="pic" idx="15"/>
          </p:nvPr>
        </p:nvSpPr>
        <p:spPr>
          <a:xfrm>
            <a:off x="0" y="5080992"/>
            <a:ext cx="24384000" cy="8626079"/>
          </a:xfrm>
          <a:prstGeom prst="rect">
            <a:avLst/>
          </a:prstGeom>
        </p:spPr>
        <p:txBody>
          <a:bodyPr lIns="91439" tIns="45719" rIns="91439" bIns="45719" anchor="t">
            <a:noAutofit/>
          </a:bodyPr>
          <a:lstStyle/>
          <a:p>
            <a:endParaRPr/>
          </a:p>
        </p:txBody>
      </p:sp>
      <p:sp>
        <p:nvSpPr>
          <p:cNvPr id="1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22" name="Image"/>
          <p:cNvSpPr>
            <a:spLocks noGrp="1"/>
          </p:cNvSpPr>
          <p:nvPr>
            <p:ph type="pic" idx="13"/>
          </p:nvPr>
        </p:nvSpPr>
        <p:spPr>
          <a:xfrm>
            <a:off x="0" y="0"/>
            <a:ext cx="24384000" cy="13716000"/>
          </a:xfrm>
          <a:prstGeom prst="rect">
            <a:avLst/>
          </a:prstGeom>
        </p:spPr>
        <p:txBody>
          <a:bodyPr lIns="91439" tIns="45719" rIns="91439" bIns="45719" anchor="t">
            <a:noAutofit/>
          </a:bodyPr>
          <a:lstStyle/>
          <a:p>
            <a:endParaRPr/>
          </a:p>
        </p:txBody>
      </p:sp>
      <p:sp>
        <p:nvSpPr>
          <p:cNvPr id="1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3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0" y="0"/>
            <a:ext cx="24384000" cy="13716000"/>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231900" y="1409700"/>
            <a:ext cx="21907500" cy="2057400"/>
          </a:xfrm>
          <a:prstGeom prst="rect">
            <a:avLst/>
          </a:prstGeom>
        </p:spPr>
        <p:txBody>
          <a:bodyPr/>
          <a:lstStyle>
            <a:lvl1pPr>
              <a:defRPr sz="8600" spc="1375"/>
            </a:lvl1pPr>
          </a:lstStyle>
          <a:p>
            <a:r>
              <a:t>Title Text</a:t>
            </a:r>
          </a:p>
        </p:txBody>
      </p:sp>
      <p:sp>
        <p:nvSpPr>
          <p:cNvPr id="22" name="Body Level One…"/>
          <p:cNvSpPr txBox="1">
            <a:spLocks noGrp="1"/>
          </p:cNvSpPr>
          <p:nvPr>
            <p:ph type="body" sz="quarter" idx="1"/>
          </p:nvPr>
        </p:nvSpPr>
        <p:spPr>
          <a:xfrm>
            <a:off x="1231900" y="698500"/>
            <a:ext cx="21907500" cy="711200"/>
          </a:xfrm>
          <a:prstGeom prst="rect">
            <a:avLst/>
          </a:prstGeom>
        </p:spPr>
        <p:txBody>
          <a:bodyPr/>
          <a:lstStyle>
            <a:lvl1pPr marL="0" indent="0">
              <a:spcBef>
                <a:spcPts val="0"/>
              </a:spcBef>
              <a:buClrTx/>
              <a:buSzTx/>
              <a:buNone/>
              <a:defRPr sz="3200" cap="all" spc="512">
                <a:latin typeface="Avenir Book"/>
                <a:ea typeface="Avenir Book"/>
                <a:cs typeface="Avenir Book"/>
                <a:sym typeface="Avenir Book"/>
              </a:defRPr>
            </a:lvl1pPr>
            <a:lvl2pPr marL="0" indent="228600">
              <a:spcBef>
                <a:spcPts val="0"/>
              </a:spcBef>
              <a:buClrTx/>
              <a:buSzTx/>
              <a:buNone/>
              <a:defRPr sz="3200" cap="all" spc="512">
                <a:latin typeface="Avenir Book"/>
                <a:ea typeface="Avenir Book"/>
                <a:cs typeface="Avenir Book"/>
                <a:sym typeface="Avenir Book"/>
              </a:defRPr>
            </a:lvl2pPr>
            <a:lvl3pPr marL="0" indent="457200">
              <a:spcBef>
                <a:spcPts val="0"/>
              </a:spcBef>
              <a:buClrTx/>
              <a:buSzTx/>
              <a:buNone/>
              <a:defRPr sz="3200" cap="all" spc="512">
                <a:latin typeface="Avenir Book"/>
                <a:ea typeface="Avenir Book"/>
                <a:cs typeface="Avenir Book"/>
                <a:sym typeface="Avenir Book"/>
              </a:defRPr>
            </a:lvl3pPr>
            <a:lvl4pPr marL="0" indent="685800">
              <a:spcBef>
                <a:spcPts val="0"/>
              </a:spcBef>
              <a:buClrTx/>
              <a:buSzTx/>
              <a:buNone/>
              <a:defRPr sz="3200" cap="all" spc="512">
                <a:latin typeface="Avenir Book"/>
                <a:ea typeface="Avenir Book"/>
                <a:cs typeface="Avenir Book"/>
                <a:sym typeface="Avenir Book"/>
              </a:defRPr>
            </a:lvl4pPr>
            <a:lvl5pPr marL="0" indent="914400">
              <a:spcBef>
                <a:spcPts val="0"/>
              </a:spcBef>
              <a:buClrTx/>
              <a:buSzTx/>
              <a:buNone/>
              <a:defRPr sz="3200" cap="all" spc="512">
                <a:latin typeface="Avenir Book"/>
                <a:ea typeface="Avenir Book"/>
                <a:cs typeface="Avenir Book"/>
                <a:sym typeface="Avenir Book"/>
              </a:defRPr>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Horizontal Alt">
    <p:spTree>
      <p:nvGrpSpPr>
        <p:cNvPr id="1" name=""/>
        <p:cNvGrpSpPr/>
        <p:nvPr/>
      </p:nvGrpSpPr>
      <p:grpSpPr>
        <a:xfrm>
          <a:off x="0" y="0"/>
          <a:ext cx="0" cy="0"/>
          <a:chOff x="0" y="0"/>
          <a:chExt cx="0" cy="0"/>
        </a:xfrm>
      </p:grpSpPr>
      <p:sp>
        <p:nvSpPr>
          <p:cNvPr id="30" name="Image"/>
          <p:cNvSpPr>
            <a:spLocks noGrp="1"/>
          </p:cNvSpPr>
          <p:nvPr>
            <p:ph type="pic" idx="13"/>
          </p:nvPr>
        </p:nvSpPr>
        <p:spPr>
          <a:xfrm>
            <a:off x="0" y="3810000"/>
            <a:ext cx="24384000" cy="9894094"/>
          </a:xfrm>
          <a:prstGeom prst="rect">
            <a:avLst/>
          </a:prstGeom>
        </p:spPr>
        <p:txBody>
          <a:bodyPr lIns="91439" tIns="45719" rIns="91439" bIns="45719" anchor="t">
            <a:noAutofit/>
          </a:bodyPr>
          <a:lstStyle/>
          <a:p>
            <a:endParaRPr/>
          </a:p>
        </p:txBody>
      </p:sp>
      <p:sp>
        <p:nvSpPr>
          <p:cNvPr id="31" name="Title Text"/>
          <p:cNvSpPr txBox="1">
            <a:spLocks noGrp="1"/>
          </p:cNvSpPr>
          <p:nvPr>
            <p:ph type="title"/>
          </p:nvPr>
        </p:nvSpPr>
        <p:spPr>
          <a:xfrm>
            <a:off x="1231900" y="1409700"/>
            <a:ext cx="21907500" cy="2057400"/>
          </a:xfrm>
          <a:prstGeom prst="rect">
            <a:avLst/>
          </a:prstGeom>
        </p:spPr>
        <p:txBody>
          <a:bodyPr/>
          <a:lstStyle>
            <a:lvl1pPr>
              <a:defRPr sz="8600" spc="1375"/>
            </a:lvl1pPr>
          </a:lstStyle>
          <a:p>
            <a:r>
              <a:t>Title Text</a:t>
            </a:r>
          </a:p>
        </p:txBody>
      </p:sp>
      <p:sp>
        <p:nvSpPr>
          <p:cNvPr id="32" name="Body Level One…"/>
          <p:cNvSpPr txBox="1">
            <a:spLocks noGrp="1"/>
          </p:cNvSpPr>
          <p:nvPr>
            <p:ph type="body" sz="quarter" idx="1"/>
          </p:nvPr>
        </p:nvSpPr>
        <p:spPr>
          <a:xfrm>
            <a:off x="1231900" y="698500"/>
            <a:ext cx="21907500" cy="711200"/>
          </a:xfrm>
          <a:prstGeom prst="rect">
            <a:avLst/>
          </a:prstGeom>
        </p:spPr>
        <p:txBody>
          <a:bodyPr/>
          <a:lstStyle>
            <a:lvl1pPr marL="0" indent="0">
              <a:spcBef>
                <a:spcPts val="0"/>
              </a:spcBef>
              <a:buClrTx/>
              <a:buSzTx/>
              <a:buNone/>
              <a:defRPr sz="3200" cap="all" spc="512">
                <a:latin typeface="Avenir Book"/>
                <a:ea typeface="Avenir Book"/>
                <a:cs typeface="Avenir Book"/>
                <a:sym typeface="Avenir Book"/>
              </a:defRPr>
            </a:lvl1pPr>
            <a:lvl2pPr marL="0" indent="228600">
              <a:spcBef>
                <a:spcPts val="0"/>
              </a:spcBef>
              <a:buClrTx/>
              <a:buSzTx/>
              <a:buNone/>
              <a:defRPr sz="3200" cap="all" spc="512">
                <a:latin typeface="Avenir Book"/>
                <a:ea typeface="Avenir Book"/>
                <a:cs typeface="Avenir Book"/>
                <a:sym typeface="Avenir Book"/>
              </a:defRPr>
            </a:lvl2pPr>
            <a:lvl3pPr marL="0" indent="457200">
              <a:spcBef>
                <a:spcPts val="0"/>
              </a:spcBef>
              <a:buClrTx/>
              <a:buSzTx/>
              <a:buNone/>
              <a:defRPr sz="3200" cap="all" spc="512">
                <a:latin typeface="Avenir Book"/>
                <a:ea typeface="Avenir Book"/>
                <a:cs typeface="Avenir Book"/>
                <a:sym typeface="Avenir Book"/>
              </a:defRPr>
            </a:lvl3pPr>
            <a:lvl4pPr marL="0" indent="685800">
              <a:spcBef>
                <a:spcPts val="0"/>
              </a:spcBef>
              <a:buClrTx/>
              <a:buSzTx/>
              <a:buNone/>
              <a:defRPr sz="3200" cap="all" spc="512">
                <a:latin typeface="Avenir Book"/>
                <a:ea typeface="Avenir Book"/>
                <a:cs typeface="Avenir Book"/>
                <a:sym typeface="Avenir Book"/>
              </a:defRPr>
            </a:lvl4pPr>
            <a:lvl5pPr marL="0" indent="914400">
              <a:spcBef>
                <a:spcPts val="0"/>
              </a:spcBef>
              <a:buClrTx/>
              <a:buSzTx/>
              <a:buNone/>
              <a:defRPr sz="3200" cap="all" spc="512">
                <a:latin typeface="Avenir Book"/>
                <a:ea typeface="Avenir Book"/>
                <a:cs typeface="Avenir Book"/>
                <a:sym typeface="Avenir Book"/>
              </a:defRPr>
            </a:lvl5pPr>
          </a:lstStyle>
          <a:p>
            <a:r>
              <a:t>Body Level One</a:t>
            </a:r>
          </a:p>
          <a:p>
            <a:pPr lvl="1"/>
            <a:r>
              <a:t>Body Level Two</a:t>
            </a:r>
          </a:p>
          <a:p>
            <a:pPr lvl="2"/>
            <a:r>
              <a:t>Body Level Three</a:t>
            </a:r>
          </a:p>
          <a:p>
            <a:pPr lvl="3"/>
            <a:r>
              <a:t>Body Level Four</a:t>
            </a:r>
          </a:p>
          <a:p>
            <a:pPr lvl="4"/>
            <a:r>
              <a:t>Body Level Five</a:t>
            </a:r>
          </a:p>
        </p:txBody>
      </p:sp>
      <p:sp>
        <p:nvSpPr>
          <p:cNvPr id="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40" name="Title Text"/>
          <p:cNvSpPr txBox="1">
            <a:spLocks noGrp="1"/>
          </p:cNvSpPr>
          <p:nvPr>
            <p:ph type="title"/>
          </p:nvPr>
        </p:nvSpPr>
        <p:spPr>
          <a:xfrm>
            <a:off x="1231900" y="5295900"/>
            <a:ext cx="21907500" cy="3124200"/>
          </a:xfrm>
          <a:prstGeom prst="rect">
            <a:avLst/>
          </a:prstGeom>
        </p:spPr>
        <p:txBody>
          <a:bodyPr anchor="ctr"/>
          <a:lstStyle>
            <a:lvl1pPr>
              <a:defRPr sz="8600" spc="1375"/>
            </a:lvl1pPr>
          </a:lstStyle>
          <a:p>
            <a:r>
              <a:t>Title Text</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48" name="Image"/>
          <p:cNvSpPr>
            <a:spLocks noGrp="1"/>
          </p:cNvSpPr>
          <p:nvPr>
            <p:ph type="pic" idx="13"/>
          </p:nvPr>
        </p:nvSpPr>
        <p:spPr>
          <a:xfrm>
            <a:off x="12192000" y="0"/>
            <a:ext cx="12192000" cy="13716000"/>
          </a:xfrm>
          <a:prstGeom prst="rect">
            <a:avLst/>
          </a:prstGeom>
        </p:spPr>
        <p:txBody>
          <a:bodyPr lIns="91439" tIns="45719" rIns="91439" bIns="45719" anchor="t">
            <a:noAutofit/>
          </a:bodyPr>
          <a:lstStyle/>
          <a:p>
            <a:endParaRPr/>
          </a:p>
        </p:txBody>
      </p:sp>
      <p:sp>
        <p:nvSpPr>
          <p:cNvPr id="49" name="Title Text"/>
          <p:cNvSpPr txBox="1">
            <a:spLocks noGrp="1"/>
          </p:cNvSpPr>
          <p:nvPr>
            <p:ph type="title"/>
          </p:nvPr>
        </p:nvSpPr>
        <p:spPr>
          <a:xfrm>
            <a:off x="1028700" y="6057900"/>
            <a:ext cx="10147300" cy="4191000"/>
          </a:xfrm>
          <a:prstGeom prst="rect">
            <a:avLst/>
          </a:prstGeom>
        </p:spPr>
        <p:txBody>
          <a:bodyPr/>
          <a:lstStyle/>
          <a:p>
            <a:r>
              <a:t>Title Text</a:t>
            </a:r>
          </a:p>
        </p:txBody>
      </p:sp>
      <p:sp>
        <p:nvSpPr>
          <p:cNvPr id="50" name="Body Level One…"/>
          <p:cNvSpPr txBox="1">
            <a:spLocks noGrp="1"/>
          </p:cNvSpPr>
          <p:nvPr>
            <p:ph type="body" sz="quarter" idx="1"/>
          </p:nvPr>
        </p:nvSpPr>
        <p:spPr>
          <a:xfrm>
            <a:off x="1028700" y="4813300"/>
            <a:ext cx="10147300" cy="1244600"/>
          </a:xfrm>
          <a:prstGeom prst="rect">
            <a:avLst/>
          </a:prstGeom>
        </p:spPr>
        <p:txBody>
          <a:bodyPr/>
          <a:lstStyle>
            <a:lvl1pPr marL="0" indent="0">
              <a:spcBef>
                <a:spcPts val="0"/>
              </a:spcBef>
              <a:buClrTx/>
              <a:buSzTx/>
              <a:buNone/>
              <a:defRPr sz="3200" cap="all" spc="512">
                <a:solidFill>
                  <a:schemeClr val="accent2">
                    <a:satOff val="44164"/>
                    <a:lumOff val="14231"/>
                  </a:schemeClr>
                </a:solidFill>
                <a:latin typeface="Avenir Book"/>
                <a:ea typeface="Avenir Book"/>
                <a:cs typeface="Avenir Book"/>
                <a:sym typeface="Avenir Book"/>
              </a:defRPr>
            </a:lvl1pPr>
            <a:lvl2pPr marL="0" indent="228600">
              <a:spcBef>
                <a:spcPts val="0"/>
              </a:spcBef>
              <a:buClrTx/>
              <a:buSzTx/>
              <a:buNone/>
              <a:defRPr sz="3200" cap="all" spc="512">
                <a:solidFill>
                  <a:schemeClr val="accent2">
                    <a:satOff val="44164"/>
                    <a:lumOff val="14231"/>
                  </a:schemeClr>
                </a:solidFill>
                <a:latin typeface="Avenir Book"/>
                <a:ea typeface="Avenir Book"/>
                <a:cs typeface="Avenir Book"/>
                <a:sym typeface="Avenir Book"/>
              </a:defRPr>
            </a:lvl2pPr>
            <a:lvl3pPr marL="0" indent="457200">
              <a:spcBef>
                <a:spcPts val="0"/>
              </a:spcBef>
              <a:buClrTx/>
              <a:buSzTx/>
              <a:buNone/>
              <a:defRPr sz="3200" cap="all" spc="512">
                <a:solidFill>
                  <a:schemeClr val="accent2">
                    <a:satOff val="44164"/>
                    <a:lumOff val="14231"/>
                  </a:schemeClr>
                </a:solidFill>
                <a:latin typeface="Avenir Book"/>
                <a:ea typeface="Avenir Book"/>
                <a:cs typeface="Avenir Book"/>
                <a:sym typeface="Avenir Book"/>
              </a:defRPr>
            </a:lvl3pPr>
            <a:lvl4pPr marL="0" indent="685800">
              <a:spcBef>
                <a:spcPts val="0"/>
              </a:spcBef>
              <a:buClrTx/>
              <a:buSzTx/>
              <a:buNone/>
              <a:defRPr sz="3200" cap="all" spc="512">
                <a:solidFill>
                  <a:schemeClr val="accent2">
                    <a:satOff val="44164"/>
                    <a:lumOff val="14231"/>
                  </a:schemeClr>
                </a:solidFill>
                <a:latin typeface="Avenir Book"/>
                <a:ea typeface="Avenir Book"/>
                <a:cs typeface="Avenir Book"/>
                <a:sym typeface="Avenir Book"/>
              </a:defRPr>
            </a:lvl4pPr>
            <a:lvl5pPr marL="0" indent="914400">
              <a:spcBef>
                <a:spcPts val="0"/>
              </a:spcBef>
              <a:buClrTx/>
              <a:buSzTx/>
              <a:buNone/>
              <a:defRPr sz="3200" cap="all" spc="512">
                <a:solidFill>
                  <a:schemeClr val="accent2">
                    <a:satOff val="44164"/>
                    <a:lumOff val="14231"/>
                  </a:schemeClr>
                </a:solidFill>
                <a:latin typeface="Avenir Book"/>
                <a:ea typeface="Avenir Book"/>
                <a:cs typeface="Avenir Book"/>
                <a:sym typeface="Avenir Book"/>
              </a:defRPr>
            </a:lvl5pPr>
          </a:lstStyle>
          <a:p>
            <a:r>
              <a:t>Body Level One</a:t>
            </a:r>
          </a:p>
          <a:p>
            <a:pPr lvl="1"/>
            <a:r>
              <a:t>Body Level Two</a:t>
            </a:r>
          </a:p>
          <a:p>
            <a:pPr lvl="2"/>
            <a:r>
              <a:t>Body Level Three</a:t>
            </a:r>
          </a:p>
          <a:p>
            <a:pPr lvl="3"/>
            <a:r>
              <a:t>Body Level Four</a:t>
            </a:r>
          </a:p>
          <a:p>
            <a:pPr lvl="4"/>
            <a:r>
              <a:t>Body Level Five</a:t>
            </a:r>
          </a:p>
        </p:txBody>
      </p:sp>
      <p:sp>
        <p:nvSpPr>
          <p:cNvPr id="5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8" name="Title Text"/>
          <p:cNvSpPr txBox="1">
            <a:spLocks noGrp="1"/>
          </p:cNvSpPr>
          <p:nvPr>
            <p:ph type="title"/>
          </p:nvPr>
        </p:nvSpPr>
        <p:spPr>
          <a:prstGeom prst="rect">
            <a:avLst/>
          </a:prstGeom>
        </p:spPr>
        <p:txBody>
          <a:bodyPr/>
          <a:lstStyle/>
          <a:p>
            <a:r>
              <a:t>Title Text</a:t>
            </a:r>
          </a:p>
        </p:txBody>
      </p:sp>
      <p:sp>
        <p:nvSpPr>
          <p:cNvPr id="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75" name="Image"/>
          <p:cNvSpPr>
            <a:spLocks noGrp="1"/>
          </p:cNvSpPr>
          <p:nvPr>
            <p:ph type="pic" idx="13"/>
          </p:nvPr>
        </p:nvSpPr>
        <p:spPr>
          <a:xfrm>
            <a:off x="12192000" y="0"/>
            <a:ext cx="12192000" cy="13716000"/>
          </a:xfrm>
          <a:prstGeom prst="rect">
            <a:avLst/>
          </a:prstGeom>
        </p:spPr>
        <p:txBody>
          <a:bodyPr lIns="91439" tIns="45719" rIns="91439" bIns="45719" anchor="t">
            <a:noAutofit/>
          </a:bodyPr>
          <a:lstStyle/>
          <a:p>
            <a:endParaRPr/>
          </a:p>
        </p:txBody>
      </p:sp>
      <p:sp>
        <p:nvSpPr>
          <p:cNvPr id="76" name="Title Text"/>
          <p:cNvSpPr txBox="1">
            <a:spLocks noGrp="1"/>
          </p:cNvSpPr>
          <p:nvPr>
            <p:ph type="title"/>
          </p:nvPr>
        </p:nvSpPr>
        <p:spPr>
          <a:xfrm>
            <a:off x="1244600" y="863600"/>
            <a:ext cx="9525000" cy="2603500"/>
          </a:xfrm>
          <a:prstGeom prst="rect">
            <a:avLst/>
          </a:prstGeom>
        </p:spPr>
        <p:txBody>
          <a:bodyPr/>
          <a:lstStyle/>
          <a:p>
            <a:r>
              <a:t>Title Text</a:t>
            </a:r>
          </a:p>
        </p:txBody>
      </p:sp>
      <p:sp>
        <p:nvSpPr>
          <p:cNvPr id="77" name="Body Level One…"/>
          <p:cNvSpPr txBox="1">
            <a:spLocks noGrp="1"/>
          </p:cNvSpPr>
          <p:nvPr>
            <p:ph type="body" sz="half" idx="1"/>
          </p:nvPr>
        </p:nvSpPr>
        <p:spPr>
          <a:xfrm>
            <a:off x="1244600" y="3962400"/>
            <a:ext cx="9525000" cy="8521700"/>
          </a:xfrm>
          <a:prstGeom prst="rect">
            <a:avLst/>
          </a:prstGeom>
        </p:spPr>
        <p:txBody>
          <a:bodyPr/>
          <a:lstStyle>
            <a:lvl1pPr marL="546100" indent="-546100">
              <a:spcBef>
                <a:spcPts val="4500"/>
              </a:spcBef>
              <a:defRPr sz="4200"/>
            </a:lvl1pPr>
            <a:lvl2pPr marL="1092200" indent="-546100">
              <a:spcBef>
                <a:spcPts val="4500"/>
              </a:spcBef>
              <a:defRPr sz="4200"/>
            </a:lvl2pPr>
            <a:lvl3pPr marL="1638300" indent="-546100">
              <a:spcBef>
                <a:spcPts val="4500"/>
              </a:spcBef>
              <a:defRPr sz="4200"/>
            </a:lvl3pPr>
            <a:lvl4pPr marL="2184400" indent="-546100">
              <a:spcBef>
                <a:spcPts val="4500"/>
              </a:spcBef>
              <a:defRPr sz="4200"/>
            </a:lvl4pPr>
            <a:lvl5pPr marL="2730500" indent="-546100">
              <a:spcBef>
                <a:spcPts val="4500"/>
              </a:spcBef>
              <a:defRPr sz="4200"/>
            </a:lvl5pPr>
          </a:lstStyle>
          <a:p>
            <a:r>
              <a:t>Body Level One</a:t>
            </a:r>
          </a:p>
          <a:p>
            <a:pPr lvl="1"/>
            <a:r>
              <a:t>Body Level Two</a:t>
            </a:r>
          </a:p>
          <a:p>
            <a:pPr lvl="2"/>
            <a:r>
              <a:t>Body Level Three</a:t>
            </a:r>
          </a:p>
          <a:p>
            <a:pPr lvl="3"/>
            <a:r>
              <a:t>Body Level Four</a:t>
            </a:r>
          </a:p>
          <a:p>
            <a:pPr lvl="4"/>
            <a:r>
              <a:t>Body Level Five</a:t>
            </a:r>
          </a:p>
        </p:txBody>
      </p:sp>
      <p:sp>
        <p:nvSpPr>
          <p:cNvPr id="7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85" name="Body Level One…"/>
          <p:cNvSpPr txBox="1">
            <a:spLocks noGrp="1"/>
          </p:cNvSpPr>
          <p:nvPr>
            <p:ph type="body" idx="1"/>
          </p:nvPr>
        </p:nvSpPr>
        <p:spPr>
          <a:xfrm>
            <a:off x="1231900" y="2133600"/>
            <a:ext cx="21907500" cy="94488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231900" y="863600"/>
            <a:ext cx="21907500" cy="2006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a:bodyPr>
          <a:lstStyle/>
          <a:p>
            <a:r>
              <a:t>Title Text</a:t>
            </a:r>
          </a:p>
        </p:txBody>
      </p:sp>
      <p:sp>
        <p:nvSpPr>
          <p:cNvPr id="3" name="Slide Number"/>
          <p:cNvSpPr txBox="1">
            <a:spLocks noGrp="1"/>
          </p:cNvSpPr>
          <p:nvPr>
            <p:ph type="sldNum" sz="quarter" idx="2"/>
          </p:nvPr>
        </p:nvSpPr>
        <p:spPr>
          <a:xfrm>
            <a:off x="11950790" y="13049250"/>
            <a:ext cx="431293" cy="520701"/>
          </a:xfrm>
          <a:prstGeom prst="rect">
            <a:avLst/>
          </a:prstGeom>
          <a:ln w="12700">
            <a:miter lim="400000"/>
          </a:ln>
        </p:spPr>
        <p:txBody>
          <a:bodyPr wrap="none" lIns="50800" tIns="50800" rIns="50800" bIns="50800" anchor="ctr">
            <a:spAutoFit/>
          </a:bodyPr>
          <a:lstStyle>
            <a:lvl1pPr>
              <a:defRPr sz="2400"/>
            </a:lvl1pPr>
          </a:lstStyle>
          <a:p>
            <a:fld id="{86CB4B4D-7CA3-9044-876B-883B54F8677D}" type="slidenum">
              <a:t>‹#›</a:t>
            </a:fld>
            <a:endParaRPr/>
          </a:p>
        </p:txBody>
      </p:sp>
      <p:sp>
        <p:nvSpPr>
          <p:cNvPr id="4" name="Body Level One…"/>
          <p:cNvSpPr txBox="1">
            <a:spLocks noGrp="1"/>
          </p:cNvSpPr>
          <p:nvPr>
            <p:ph type="body" idx="1"/>
          </p:nvPr>
        </p:nvSpPr>
        <p:spPr>
          <a:xfrm>
            <a:off x="1231900" y="2844800"/>
            <a:ext cx="21907500" cy="944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txStyles>
    <p:titleStyle>
      <a:lvl1pPr marL="0" marR="0" indent="0" algn="l" defTabSz="825500" rtl="0" latinLnBrk="0">
        <a:lnSpc>
          <a:spcPct val="100000"/>
        </a:lnSpc>
        <a:spcBef>
          <a:spcPts val="0"/>
        </a:spcBef>
        <a:spcAft>
          <a:spcPts val="0"/>
        </a:spcAft>
        <a:buClrTx/>
        <a:buSzTx/>
        <a:buFontTx/>
        <a:buNone/>
        <a:tabLst/>
        <a:defRPr sz="6200" b="0" i="0" u="none" strike="noStrike" cap="all" spc="992" baseline="0">
          <a:ln>
            <a:noFill/>
          </a:ln>
          <a:solidFill>
            <a:srgbClr val="FFFFFF"/>
          </a:solidFill>
          <a:uFillTx/>
          <a:latin typeface="+mn-lt"/>
          <a:ea typeface="+mn-ea"/>
          <a:cs typeface="+mn-cs"/>
          <a:sym typeface="Avenir Light"/>
        </a:defRPr>
      </a:lvl1pPr>
      <a:lvl2pPr marL="0" marR="0" indent="228600" algn="l" defTabSz="825500" rtl="0" latinLnBrk="0">
        <a:lnSpc>
          <a:spcPct val="100000"/>
        </a:lnSpc>
        <a:spcBef>
          <a:spcPts val="0"/>
        </a:spcBef>
        <a:spcAft>
          <a:spcPts val="0"/>
        </a:spcAft>
        <a:buClrTx/>
        <a:buSzTx/>
        <a:buFontTx/>
        <a:buNone/>
        <a:tabLst/>
        <a:defRPr sz="6200" b="0" i="0" u="none" strike="noStrike" cap="all" spc="992" baseline="0">
          <a:ln>
            <a:noFill/>
          </a:ln>
          <a:solidFill>
            <a:srgbClr val="FFFFFF"/>
          </a:solidFill>
          <a:uFillTx/>
          <a:latin typeface="+mn-lt"/>
          <a:ea typeface="+mn-ea"/>
          <a:cs typeface="+mn-cs"/>
          <a:sym typeface="Avenir Light"/>
        </a:defRPr>
      </a:lvl2pPr>
      <a:lvl3pPr marL="0" marR="0" indent="457200" algn="l" defTabSz="825500" rtl="0" latinLnBrk="0">
        <a:lnSpc>
          <a:spcPct val="100000"/>
        </a:lnSpc>
        <a:spcBef>
          <a:spcPts val="0"/>
        </a:spcBef>
        <a:spcAft>
          <a:spcPts val="0"/>
        </a:spcAft>
        <a:buClrTx/>
        <a:buSzTx/>
        <a:buFontTx/>
        <a:buNone/>
        <a:tabLst/>
        <a:defRPr sz="6200" b="0" i="0" u="none" strike="noStrike" cap="all" spc="992" baseline="0">
          <a:ln>
            <a:noFill/>
          </a:ln>
          <a:solidFill>
            <a:srgbClr val="FFFFFF"/>
          </a:solidFill>
          <a:uFillTx/>
          <a:latin typeface="+mn-lt"/>
          <a:ea typeface="+mn-ea"/>
          <a:cs typeface="+mn-cs"/>
          <a:sym typeface="Avenir Light"/>
        </a:defRPr>
      </a:lvl3pPr>
      <a:lvl4pPr marL="0" marR="0" indent="685800" algn="l" defTabSz="825500" rtl="0" latinLnBrk="0">
        <a:lnSpc>
          <a:spcPct val="100000"/>
        </a:lnSpc>
        <a:spcBef>
          <a:spcPts val="0"/>
        </a:spcBef>
        <a:spcAft>
          <a:spcPts val="0"/>
        </a:spcAft>
        <a:buClrTx/>
        <a:buSzTx/>
        <a:buFontTx/>
        <a:buNone/>
        <a:tabLst/>
        <a:defRPr sz="6200" b="0" i="0" u="none" strike="noStrike" cap="all" spc="992" baseline="0">
          <a:ln>
            <a:noFill/>
          </a:ln>
          <a:solidFill>
            <a:srgbClr val="FFFFFF"/>
          </a:solidFill>
          <a:uFillTx/>
          <a:latin typeface="+mn-lt"/>
          <a:ea typeface="+mn-ea"/>
          <a:cs typeface="+mn-cs"/>
          <a:sym typeface="Avenir Light"/>
        </a:defRPr>
      </a:lvl4pPr>
      <a:lvl5pPr marL="0" marR="0" indent="914400" algn="l" defTabSz="825500" rtl="0" latinLnBrk="0">
        <a:lnSpc>
          <a:spcPct val="100000"/>
        </a:lnSpc>
        <a:spcBef>
          <a:spcPts val="0"/>
        </a:spcBef>
        <a:spcAft>
          <a:spcPts val="0"/>
        </a:spcAft>
        <a:buClrTx/>
        <a:buSzTx/>
        <a:buFontTx/>
        <a:buNone/>
        <a:tabLst/>
        <a:defRPr sz="6200" b="0" i="0" u="none" strike="noStrike" cap="all" spc="992" baseline="0">
          <a:ln>
            <a:noFill/>
          </a:ln>
          <a:solidFill>
            <a:srgbClr val="FFFFFF"/>
          </a:solidFill>
          <a:uFillTx/>
          <a:latin typeface="+mn-lt"/>
          <a:ea typeface="+mn-ea"/>
          <a:cs typeface="+mn-cs"/>
          <a:sym typeface="Avenir Light"/>
        </a:defRPr>
      </a:lvl5pPr>
      <a:lvl6pPr marL="0" marR="0" indent="1143000" algn="l" defTabSz="825500" rtl="0" latinLnBrk="0">
        <a:lnSpc>
          <a:spcPct val="100000"/>
        </a:lnSpc>
        <a:spcBef>
          <a:spcPts val="0"/>
        </a:spcBef>
        <a:spcAft>
          <a:spcPts val="0"/>
        </a:spcAft>
        <a:buClrTx/>
        <a:buSzTx/>
        <a:buFontTx/>
        <a:buNone/>
        <a:tabLst/>
        <a:defRPr sz="6200" b="0" i="0" u="none" strike="noStrike" cap="all" spc="992" baseline="0">
          <a:ln>
            <a:noFill/>
          </a:ln>
          <a:solidFill>
            <a:srgbClr val="FFFFFF"/>
          </a:solidFill>
          <a:uFillTx/>
          <a:latin typeface="+mn-lt"/>
          <a:ea typeface="+mn-ea"/>
          <a:cs typeface="+mn-cs"/>
          <a:sym typeface="Avenir Light"/>
        </a:defRPr>
      </a:lvl6pPr>
      <a:lvl7pPr marL="0" marR="0" indent="1371600" algn="l" defTabSz="825500" rtl="0" latinLnBrk="0">
        <a:lnSpc>
          <a:spcPct val="100000"/>
        </a:lnSpc>
        <a:spcBef>
          <a:spcPts val="0"/>
        </a:spcBef>
        <a:spcAft>
          <a:spcPts val="0"/>
        </a:spcAft>
        <a:buClrTx/>
        <a:buSzTx/>
        <a:buFontTx/>
        <a:buNone/>
        <a:tabLst/>
        <a:defRPr sz="6200" b="0" i="0" u="none" strike="noStrike" cap="all" spc="992" baseline="0">
          <a:ln>
            <a:noFill/>
          </a:ln>
          <a:solidFill>
            <a:srgbClr val="FFFFFF"/>
          </a:solidFill>
          <a:uFillTx/>
          <a:latin typeface="+mn-lt"/>
          <a:ea typeface="+mn-ea"/>
          <a:cs typeface="+mn-cs"/>
          <a:sym typeface="Avenir Light"/>
        </a:defRPr>
      </a:lvl7pPr>
      <a:lvl8pPr marL="0" marR="0" indent="1600200" algn="l" defTabSz="825500" rtl="0" latinLnBrk="0">
        <a:lnSpc>
          <a:spcPct val="100000"/>
        </a:lnSpc>
        <a:spcBef>
          <a:spcPts val="0"/>
        </a:spcBef>
        <a:spcAft>
          <a:spcPts val="0"/>
        </a:spcAft>
        <a:buClrTx/>
        <a:buSzTx/>
        <a:buFontTx/>
        <a:buNone/>
        <a:tabLst/>
        <a:defRPr sz="6200" b="0" i="0" u="none" strike="noStrike" cap="all" spc="992" baseline="0">
          <a:ln>
            <a:noFill/>
          </a:ln>
          <a:solidFill>
            <a:srgbClr val="FFFFFF"/>
          </a:solidFill>
          <a:uFillTx/>
          <a:latin typeface="+mn-lt"/>
          <a:ea typeface="+mn-ea"/>
          <a:cs typeface="+mn-cs"/>
          <a:sym typeface="Avenir Light"/>
        </a:defRPr>
      </a:lvl8pPr>
      <a:lvl9pPr marL="0" marR="0" indent="1828800" algn="l" defTabSz="825500" rtl="0" latinLnBrk="0">
        <a:lnSpc>
          <a:spcPct val="100000"/>
        </a:lnSpc>
        <a:spcBef>
          <a:spcPts val="0"/>
        </a:spcBef>
        <a:spcAft>
          <a:spcPts val="0"/>
        </a:spcAft>
        <a:buClrTx/>
        <a:buSzTx/>
        <a:buFontTx/>
        <a:buNone/>
        <a:tabLst/>
        <a:defRPr sz="6200" b="0" i="0" u="none" strike="noStrike" cap="all" spc="992" baseline="0">
          <a:ln>
            <a:noFill/>
          </a:ln>
          <a:solidFill>
            <a:srgbClr val="FFFFFF"/>
          </a:solidFill>
          <a:uFillTx/>
          <a:latin typeface="+mn-lt"/>
          <a:ea typeface="+mn-ea"/>
          <a:cs typeface="+mn-cs"/>
          <a:sym typeface="Avenir Light"/>
        </a:defRPr>
      </a:lvl9pPr>
    </p:titleStyle>
    <p:bodyStyle>
      <a:lvl1pPr marL="635000" marR="0" indent="-635000" algn="l" defTabSz="825500" latinLnBrk="0">
        <a:lnSpc>
          <a:spcPct val="100000"/>
        </a:lnSpc>
        <a:spcBef>
          <a:spcPts val="5900"/>
        </a:spcBef>
        <a:spcAft>
          <a:spcPts val="0"/>
        </a:spcAft>
        <a:buClr>
          <a:srgbClr val="646464"/>
        </a:buClr>
        <a:buSzPct val="90000"/>
        <a:buFontTx/>
        <a:buChar char="•"/>
        <a:tabLst/>
        <a:defRPr sz="5000" b="0" i="0" u="none" strike="noStrike" cap="none" spc="0" baseline="0">
          <a:ln>
            <a:noFill/>
          </a:ln>
          <a:solidFill>
            <a:srgbClr val="FFFFFF"/>
          </a:solidFill>
          <a:uFillTx/>
          <a:latin typeface="+mn-lt"/>
          <a:ea typeface="+mn-ea"/>
          <a:cs typeface="+mn-cs"/>
          <a:sym typeface="Avenir Light"/>
        </a:defRPr>
      </a:lvl1pPr>
      <a:lvl2pPr marL="1270000" marR="0" indent="-635000" algn="l" defTabSz="825500" latinLnBrk="0">
        <a:lnSpc>
          <a:spcPct val="100000"/>
        </a:lnSpc>
        <a:spcBef>
          <a:spcPts val="5900"/>
        </a:spcBef>
        <a:spcAft>
          <a:spcPts val="0"/>
        </a:spcAft>
        <a:buClr>
          <a:srgbClr val="646464"/>
        </a:buClr>
        <a:buSzPct val="90000"/>
        <a:buFontTx/>
        <a:buChar char="•"/>
        <a:tabLst/>
        <a:defRPr sz="5000" b="0" i="0" u="none" strike="noStrike" cap="none" spc="0" baseline="0">
          <a:ln>
            <a:noFill/>
          </a:ln>
          <a:solidFill>
            <a:srgbClr val="FFFFFF"/>
          </a:solidFill>
          <a:uFillTx/>
          <a:latin typeface="+mn-lt"/>
          <a:ea typeface="+mn-ea"/>
          <a:cs typeface="+mn-cs"/>
          <a:sym typeface="Avenir Light"/>
        </a:defRPr>
      </a:lvl2pPr>
      <a:lvl3pPr marL="1905000" marR="0" indent="-635000" algn="l" defTabSz="825500" latinLnBrk="0">
        <a:lnSpc>
          <a:spcPct val="100000"/>
        </a:lnSpc>
        <a:spcBef>
          <a:spcPts val="5900"/>
        </a:spcBef>
        <a:spcAft>
          <a:spcPts val="0"/>
        </a:spcAft>
        <a:buClr>
          <a:srgbClr val="646464"/>
        </a:buClr>
        <a:buSzPct val="90000"/>
        <a:buFontTx/>
        <a:buChar char="•"/>
        <a:tabLst/>
        <a:defRPr sz="5000" b="0" i="0" u="none" strike="noStrike" cap="none" spc="0" baseline="0">
          <a:ln>
            <a:noFill/>
          </a:ln>
          <a:solidFill>
            <a:srgbClr val="FFFFFF"/>
          </a:solidFill>
          <a:uFillTx/>
          <a:latin typeface="+mn-lt"/>
          <a:ea typeface="+mn-ea"/>
          <a:cs typeface="+mn-cs"/>
          <a:sym typeface="Avenir Light"/>
        </a:defRPr>
      </a:lvl3pPr>
      <a:lvl4pPr marL="2540000" marR="0" indent="-635000" algn="l" defTabSz="825500" latinLnBrk="0">
        <a:lnSpc>
          <a:spcPct val="100000"/>
        </a:lnSpc>
        <a:spcBef>
          <a:spcPts val="5900"/>
        </a:spcBef>
        <a:spcAft>
          <a:spcPts val="0"/>
        </a:spcAft>
        <a:buClr>
          <a:srgbClr val="646464"/>
        </a:buClr>
        <a:buSzPct val="90000"/>
        <a:buFontTx/>
        <a:buChar char="•"/>
        <a:tabLst/>
        <a:defRPr sz="5000" b="0" i="0" u="none" strike="noStrike" cap="none" spc="0" baseline="0">
          <a:ln>
            <a:noFill/>
          </a:ln>
          <a:solidFill>
            <a:srgbClr val="FFFFFF"/>
          </a:solidFill>
          <a:uFillTx/>
          <a:latin typeface="+mn-lt"/>
          <a:ea typeface="+mn-ea"/>
          <a:cs typeface="+mn-cs"/>
          <a:sym typeface="Avenir Light"/>
        </a:defRPr>
      </a:lvl4pPr>
      <a:lvl5pPr marL="3175000" marR="0" indent="-635000" algn="l" defTabSz="825500" latinLnBrk="0">
        <a:lnSpc>
          <a:spcPct val="100000"/>
        </a:lnSpc>
        <a:spcBef>
          <a:spcPts val="5900"/>
        </a:spcBef>
        <a:spcAft>
          <a:spcPts val="0"/>
        </a:spcAft>
        <a:buClr>
          <a:srgbClr val="646464"/>
        </a:buClr>
        <a:buSzPct val="90000"/>
        <a:buFontTx/>
        <a:buChar char="•"/>
        <a:tabLst/>
        <a:defRPr sz="5000" b="0" i="0" u="none" strike="noStrike" cap="none" spc="0" baseline="0">
          <a:ln>
            <a:noFill/>
          </a:ln>
          <a:solidFill>
            <a:srgbClr val="FFFFFF"/>
          </a:solidFill>
          <a:uFillTx/>
          <a:latin typeface="+mn-lt"/>
          <a:ea typeface="+mn-ea"/>
          <a:cs typeface="+mn-cs"/>
          <a:sym typeface="Avenir Light"/>
        </a:defRPr>
      </a:lvl5pPr>
      <a:lvl6pPr marL="3810000" marR="0" indent="-635000" algn="l" defTabSz="825500" latinLnBrk="0">
        <a:lnSpc>
          <a:spcPct val="100000"/>
        </a:lnSpc>
        <a:spcBef>
          <a:spcPts val="5900"/>
        </a:spcBef>
        <a:spcAft>
          <a:spcPts val="0"/>
        </a:spcAft>
        <a:buClr>
          <a:srgbClr val="646464"/>
        </a:buClr>
        <a:buSzPct val="90000"/>
        <a:buFontTx/>
        <a:buChar char="•"/>
        <a:tabLst/>
        <a:defRPr sz="5000" b="0" i="0" u="none" strike="noStrike" cap="none" spc="0" baseline="0">
          <a:ln>
            <a:noFill/>
          </a:ln>
          <a:solidFill>
            <a:srgbClr val="FFFFFF"/>
          </a:solidFill>
          <a:uFillTx/>
          <a:latin typeface="+mn-lt"/>
          <a:ea typeface="+mn-ea"/>
          <a:cs typeface="+mn-cs"/>
          <a:sym typeface="Avenir Light"/>
        </a:defRPr>
      </a:lvl6pPr>
      <a:lvl7pPr marL="4445000" marR="0" indent="-635000" algn="l" defTabSz="825500" latinLnBrk="0">
        <a:lnSpc>
          <a:spcPct val="100000"/>
        </a:lnSpc>
        <a:spcBef>
          <a:spcPts val="5900"/>
        </a:spcBef>
        <a:spcAft>
          <a:spcPts val="0"/>
        </a:spcAft>
        <a:buClr>
          <a:srgbClr val="646464"/>
        </a:buClr>
        <a:buSzPct val="90000"/>
        <a:buFontTx/>
        <a:buChar char="•"/>
        <a:tabLst/>
        <a:defRPr sz="5000" b="0" i="0" u="none" strike="noStrike" cap="none" spc="0" baseline="0">
          <a:ln>
            <a:noFill/>
          </a:ln>
          <a:solidFill>
            <a:srgbClr val="FFFFFF"/>
          </a:solidFill>
          <a:uFillTx/>
          <a:latin typeface="+mn-lt"/>
          <a:ea typeface="+mn-ea"/>
          <a:cs typeface="+mn-cs"/>
          <a:sym typeface="Avenir Light"/>
        </a:defRPr>
      </a:lvl7pPr>
      <a:lvl8pPr marL="5080000" marR="0" indent="-635000" algn="l" defTabSz="825500" latinLnBrk="0">
        <a:lnSpc>
          <a:spcPct val="100000"/>
        </a:lnSpc>
        <a:spcBef>
          <a:spcPts val="5900"/>
        </a:spcBef>
        <a:spcAft>
          <a:spcPts val="0"/>
        </a:spcAft>
        <a:buClr>
          <a:srgbClr val="646464"/>
        </a:buClr>
        <a:buSzPct val="90000"/>
        <a:buFontTx/>
        <a:buChar char="•"/>
        <a:tabLst/>
        <a:defRPr sz="5000" b="0" i="0" u="none" strike="noStrike" cap="none" spc="0" baseline="0">
          <a:ln>
            <a:noFill/>
          </a:ln>
          <a:solidFill>
            <a:srgbClr val="FFFFFF"/>
          </a:solidFill>
          <a:uFillTx/>
          <a:latin typeface="+mn-lt"/>
          <a:ea typeface="+mn-ea"/>
          <a:cs typeface="+mn-cs"/>
          <a:sym typeface="Avenir Light"/>
        </a:defRPr>
      </a:lvl8pPr>
      <a:lvl9pPr marL="5715000" marR="0" indent="-635000" algn="l" defTabSz="825500" latinLnBrk="0">
        <a:lnSpc>
          <a:spcPct val="100000"/>
        </a:lnSpc>
        <a:spcBef>
          <a:spcPts val="5900"/>
        </a:spcBef>
        <a:spcAft>
          <a:spcPts val="0"/>
        </a:spcAft>
        <a:buClr>
          <a:srgbClr val="646464"/>
        </a:buClr>
        <a:buSzPct val="90000"/>
        <a:buFontTx/>
        <a:buChar char="•"/>
        <a:tabLst/>
        <a:defRPr sz="5000" b="0" i="0" u="none" strike="noStrike" cap="none" spc="0" baseline="0">
          <a:ln>
            <a:noFill/>
          </a:ln>
          <a:solidFill>
            <a:srgbClr val="FFFFFF"/>
          </a:solidFill>
          <a:uFillTx/>
          <a:latin typeface="+mn-lt"/>
          <a:ea typeface="+mn-ea"/>
          <a:cs typeface="+mn-cs"/>
          <a:sym typeface="Avenir Light"/>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Avenir Light"/>
        </a:defRPr>
      </a:lvl1pPr>
      <a:lvl2pPr marL="0" marR="0" indent="228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Avenir Light"/>
        </a:defRPr>
      </a:lvl2pPr>
      <a:lvl3pPr marL="0" marR="0" indent="457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Avenir Light"/>
        </a:defRPr>
      </a:lvl3pPr>
      <a:lvl4pPr marL="0" marR="0" indent="685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Avenir Light"/>
        </a:defRPr>
      </a:lvl4pPr>
      <a:lvl5pPr marL="0" marR="0" indent="9144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Avenir Light"/>
        </a:defRPr>
      </a:lvl5pPr>
      <a:lvl6pPr marL="0" marR="0" indent="11430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Avenir Light"/>
        </a:defRPr>
      </a:lvl6pPr>
      <a:lvl7pPr marL="0" marR="0" indent="1371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Avenir Light"/>
        </a:defRPr>
      </a:lvl7pPr>
      <a:lvl8pPr marL="0" marR="0" indent="1600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Avenir Light"/>
        </a:defRPr>
      </a:lvl8pPr>
      <a:lvl9pPr marL="0" marR="0" indent="1828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Avenir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9.png"/><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0.jpeg"/><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1.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4.png"/><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202020"/>
            </a:gs>
            <a:gs pos="100000">
              <a:srgbClr val="000000"/>
            </a:gs>
          </a:gsLst>
          <a:lin ang="18759930" scaled="0"/>
        </a:gradFill>
        <a:effectLst/>
      </p:bgPr>
    </p:bg>
    <p:spTree>
      <p:nvGrpSpPr>
        <p:cNvPr id="1" name=""/>
        <p:cNvGrpSpPr/>
        <p:nvPr/>
      </p:nvGrpSpPr>
      <p:grpSpPr>
        <a:xfrm>
          <a:off x="0" y="0"/>
          <a:ext cx="0" cy="0"/>
          <a:chOff x="0" y="0"/>
          <a:chExt cx="0" cy="0"/>
        </a:xfrm>
      </p:grpSpPr>
      <p:pic>
        <p:nvPicPr>
          <p:cNvPr id="139" name="GettyImages-508917664.jpg" descr="GettyImages-508917664.jpg"/>
          <p:cNvPicPr>
            <a:picLocks noChangeAspect="1"/>
          </p:cNvPicPr>
          <p:nvPr/>
        </p:nvPicPr>
        <p:blipFill>
          <a:blip r:embed="rId2" cstate="screen">
            <a:alphaModFix amt="20045"/>
            <a:extLst>
              <a:ext uri="{28A0092B-C50C-407E-A947-70E740481C1C}">
                <a14:useLocalDpi xmlns:a14="http://schemas.microsoft.com/office/drawing/2010/main"/>
              </a:ext>
            </a:extLst>
          </a:blip>
          <a:stretch>
            <a:fillRect/>
          </a:stretch>
        </p:blipFill>
        <p:spPr>
          <a:xfrm>
            <a:off x="-4662388" y="-1812888"/>
            <a:ext cx="29385380" cy="16529276"/>
          </a:xfrm>
          <a:prstGeom prst="rect">
            <a:avLst/>
          </a:prstGeom>
          <a:ln w="12700">
            <a:miter lim="400000"/>
          </a:ln>
        </p:spPr>
      </p:pic>
      <p:sp>
        <p:nvSpPr>
          <p:cNvPr id="140" name="Name…"/>
          <p:cNvSpPr txBox="1">
            <a:spLocks noGrp="1"/>
          </p:cNvSpPr>
          <p:nvPr>
            <p:ph type="ctrTitle"/>
          </p:nvPr>
        </p:nvSpPr>
        <p:spPr>
          <a:xfrm>
            <a:off x="1238250" y="9605075"/>
            <a:ext cx="21907500" cy="3124201"/>
          </a:xfrm>
          <a:prstGeom prst="rect">
            <a:avLst/>
          </a:prstGeom>
        </p:spPr>
        <p:txBody>
          <a:bodyPr/>
          <a:lstStyle/>
          <a:p>
            <a:pPr defTabSz="454025">
              <a:defRPr sz="7920" spc="1267">
                <a:latin typeface="Avenir Heavy"/>
                <a:ea typeface="Avenir Heavy"/>
                <a:cs typeface="Avenir Heavy"/>
                <a:sym typeface="Avenir Heavy"/>
              </a:defRPr>
            </a:pPr>
            <a:r>
              <a:rPr lang="en-US" dirty="0" smtClean="0"/>
              <a:t>Paul ANDERSEN</a:t>
            </a:r>
            <a:endParaRPr dirty="0" smtClean="0"/>
          </a:p>
          <a:p>
            <a:pPr defTabSz="454025">
              <a:defRPr sz="4730" spc="756">
                <a:latin typeface="Avenir Heavy"/>
                <a:ea typeface="Avenir Heavy"/>
                <a:cs typeface="Avenir Heavy"/>
                <a:sym typeface="Avenir Heavy"/>
              </a:defRPr>
            </a:pPr>
            <a:endParaRPr dirty="0" smtClean="0"/>
          </a:p>
          <a:p>
            <a:pPr defTabSz="454025">
              <a:defRPr sz="4730" spc="756">
                <a:latin typeface="Avenir Heavy"/>
                <a:ea typeface="Avenir Heavy"/>
                <a:cs typeface="Avenir Heavy"/>
                <a:sym typeface="Avenir Heavy"/>
              </a:defRPr>
            </a:pPr>
            <a:r>
              <a:rPr lang="en-US" dirty="0" smtClean="0"/>
              <a:t>CHAIRMAN</a:t>
            </a:r>
            <a:r>
              <a:rPr lang="en-US" smtClean="0"/>
              <a:t>, ARIN BOARD </a:t>
            </a:r>
            <a:r>
              <a:rPr lang="en-US" dirty="0" smtClean="0"/>
              <a:t>OF TRUSTEES</a:t>
            </a:r>
            <a:endParaRPr dirty="0"/>
          </a:p>
        </p:txBody>
      </p:sp>
      <p:sp>
        <p:nvSpPr>
          <p:cNvPr id="141" name="Q3 Update"/>
          <p:cNvSpPr txBox="1">
            <a:spLocks noGrp="1"/>
          </p:cNvSpPr>
          <p:nvPr>
            <p:ph type="subTitle" sz="quarter" idx="1"/>
          </p:nvPr>
        </p:nvSpPr>
        <p:spPr>
          <a:xfrm>
            <a:off x="3600405" y="5964070"/>
            <a:ext cx="17183190" cy="3261060"/>
          </a:xfrm>
          <a:prstGeom prst="rect">
            <a:avLst/>
          </a:prstGeom>
        </p:spPr>
        <p:txBody>
          <a:bodyPr/>
          <a:lstStyle>
            <a:lvl1pPr algn="ctr" defTabSz="594360">
              <a:defRPr sz="18000" spc="2880">
                <a:latin typeface="Avenir Heavy"/>
                <a:ea typeface="Avenir Heavy"/>
                <a:cs typeface="Avenir Heavy"/>
                <a:sym typeface="Avenir Heavy"/>
              </a:defRPr>
            </a:lvl1pPr>
          </a:lstStyle>
          <a:p>
            <a:r>
              <a:rPr dirty="0" smtClean="0"/>
              <a:t>Update</a:t>
            </a:r>
            <a:endParaRPr dirty="0"/>
          </a:p>
        </p:txBody>
      </p:sp>
      <p:pic>
        <p:nvPicPr>
          <p:cNvPr id="142" name="ARIN_logo.svg.png" descr="ARIN_logo.svg.png"/>
          <p:cNvPicPr>
            <a:picLocks noChangeAspect="1"/>
          </p:cNvPicPr>
          <p:nvPr/>
        </p:nvPicPr>
        <p:blipFill>
          <a:blip r:embed="rId3">
            <a:extLst/>
          </a:blip>
          <a:stretch>
            <a:fillRect/>
          </a:stretch>
        </p:blipFill>
        <p:spPr>
          <a:xfrm>
            <a:off x="6060986" y="1735142"/>
            <a:ext cx="12262028" cy="2893839"/>
          </a:xfrm>
          <a:prstGeom prst="rect">
            <a:avLst/>
          </a:prstGeom>
          <a:ln w="12700">
            <a:miter lim="400000"/>
          </a:ln>
        </p:spPr>
      </p:pic>
      <p:sp>
        <p:nvSpPr>
          <p:cNvPr id="143" name="Slide Number"/>
          <p:cNvSpPr txBox="1">
            <a:spLocks noGrp="1"/>
          </p:cNvSpPr>
          <p:nvPr>
            <p:ph type="sldNum" sz="quarter" idx="2"/>
          </p:nvPr>
        </p:nvSpPr>
        <p:spPr>
          <a:xfrm>
            <a:off x="12030038" y="13049250"/>
            <a:ext cx="272797" cy="52070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a:t>
            </a:fld>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202020"/>
            </a:gs>
            <a:gs pos="100000">
              <a:srgbClr val="000000"/>
            </a:gs>
          </a:gsLst>
          <a:lin ang="18759930" scaled="0"/>
        </a:gradFill>
        <a:effectLst/>
      </p:bgPr>
    </p:bg>
    <p:spTree>
      <p:nvGrpSpPr>
        <p:cNvPr id="1" name=""/>
        <p:cNvGrpSpPr/>
        <p:nvPr/>
      </p:nvGrpSpPr>
      <p:grpSpPr>
        <a:xfrm>
          <a:off x="0" y="0"/>
          <a:ext cx="0" cy="0"/>
          <a:chOff x="0" y="0"/>
          <a:chExt cx="0" cy="0"/>
        </a:xfrm>
      </p:grpSpPr>
      <p:sp>
        <p:nvSpPr>
          <p:cNvPr id="170" name="ARIN Named a “Top place to work” in the Washington DC Area (Washington Post)…"/>
          <p:cNvSpPr txBox="1">
            <a:spLocks noGrp="1"/>
          </p:cNvSpPr>
          <p:nvPr>
            <p:ph type="body" idx="1"/>
          </p:nvPr>
        </p:nvSpPr>
        <p:spPr>
          <a:xfrm>
            <a:off x="1212686" y="2725881"/>
            <a:ext cx="21907500" cy="8912687"/>
          </a:xfrm>
          <a:prstGeom prst="rect">
            <a:avLst/>
          </a:prstGeom>
        </p:spPr>
        <p:txBody>
          <a:bodyPr>
            <a:normAutofit fontScale="92500" lnSpcReduction="10000"/>
          </a:bodyPr>
          <a:lstStyle/>
          <a:p>
            <a:pPr marL="533400" indent="-533400" defTabSz="693419">
              <a:spcBef>
                <a:spcPts val="4900"/>
              </a:spcBef>
              <a:defRPr sz="6048"/>
            </a:pPr>
            <a:r>
              <a:rPr dirty="0"/>
              <a:t>ARIN Named a “Top place to work” in the Washington DC Area (Washington Post)</a:t>
            </a:r>
          </a:p>
          <a:p>
            <a:pPr marL="533400" indent="-533400" defTabSz="693419">
              <a:spcBef>
                <a:spcPts val="4900"/>
              </a:spcBef>
              <a:defRPr sz="6048"/>
            </a:pPr>
            <a:r>
              <a:rPr lang="en-US" dirty="0" smtClean="0"/>
              <a:t>Policy Development Process</a:t>
            </a:r>
            <a:r>
              <a:rPr dirty="0" smtClean="0"/>
              <a:t> </a:t>
            </a:r>
            <a:r>
              <a:rPr dirty="0"/>
              <a:t>Readiness Course (Webinar/Podcast/E-publication)</a:t>
            </a:r>
          </a:p>
          <a:p>
            <a:pPr marL="533400" indent="-533400" defTabSz="693419">
              <a:spcBef>
                <a:spcPts val="4900"/>
              </a:spcBef>
              <a:defRPr sz="6048"/>
            </a:pPr>
            <a:r>
              <a:rPr dirty="0"/>
              <a:t>Website Redesign </a:t>
            </a:r>
            <a:r>
              <a:rPr dirty="0" smtClean="0"/>
              <a:t>Underway</a:t>
            </a:r>
            <a:r>
              <a:rPr lang="en-US" dirty="0" smtClean="0"/>
              <a:t> – User interface feedback sessions at ARIN 40 </a:t>
            </a:r>
          </a:p>
          <a:p>
            <a:pPr marL="533400" indent="-533400" defTabSz="693419">
              <a:spcBef>
                <a:spcPts val="4900"/>
              </a:spcBef>
              <a:defRPr sz="6048"/>
            </a:pPr>
            <a:r>
              <a:rPr lang="en-US" dirty="0"/>
              <a:t>Ongoing ARIN Online </a:t>
            </a:r>
            <a:r>
              <a:rPr lang="en-US" dirty="0" smtClean="0"/>
              <a:t>enhancements</a:t>
            </a:r>
            <a:endParaRPr dirty="0"/>
          </a:p>
          <a:p>
            <a:pPr marL="533400" indent="-533400" defTabSz="693419">
              <a:spcBef>
                <a:spcPts val="4900"/>
              </a:spcBef>
              <a:defRPr sz="6048"/>
            </a:pPr>
            <a:r>
              <a:rPr dirty="0"/>
              <a:t>Upcoming </a:t>
            </a:r>
            <a:r>
              <a:rPr dirty="0" smtClean="0"/>
              <a:t>C</a:t>
            </a:r>
            <a:r>
              <a:rPr lang="en-US" dirty="0" smtClean="0"/>
              <a:t>ustomer</a:t>
            </a:r>
            <a:r>
              <a:rPr dirty="0" smtClean="0"/>
              <a:t> Survey</a:t>
            </a:r>
            <a:endParaRPr dirty="0"/>
          </a:p>
        </p:txBody>
      </p:sp>
      <p:sp>
        <p:nvSpPr>
          <p:cNvPr id="171" name="the latest"/>
          <p:cNvSpPr txBox="1">
            <a:spLocks noGrp="1"/>
          </p:cNvSpPr>
          <p:nvPr>
            <p:ph type="title"/>
          </p:nvPr>
        </p:nvSpPr>
        <p:spPr>
          <a:xfrm>
            <a:off x="1244600" y="863600"/>
            <a:ext cx="11467452" cy="1862281"/>
          </a:xfrm>
          <a:prstGeom prst="rect">
            <a:avLst/>
          </a:prstGeom>
        </p:spPr>
        <p:txBody>
          <a:bodyPr/>
          <a:lstStyle>
            <a:lvl1pPr>
              <a:defRPr sz="9600" spc="1536"/>
            </a:lvl1pPr>
          </a:lstStyle>
          <a:p>
            <a:r>
              <a:rPr dirty="0"/>
              <a:t>the latest</a:t>
            </a:r>
          </a:p>
        </p:txBody>
      </p:sp>
      <p:sp>
        <p:nvSpPr>
          <p:cNvPr id="172" name="Slide Number"/>
          <p:cNvSpPr txBox="1">
            <a:spLocks noGrp="1"/>
          </p:cNvSpPr>
          <p:nvPr>
            <p:ph type="sldNum" sz="quarter" idx="2"/>
          </p:nvPr>
        </p:nvSpPr>
        <p:spPr>
          <a:xfrm>
            <a:off x="12030038" y="13049250"/>
            <a:ext cx="272797" cy="52070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10</a:t>
            </a:fld>
            <a:endParaRPr/>
          </a:p>
        </p:txBody>
      </p:sp>
      <p:pic>
        <p:nvPicPr>
          <p:cNvPr id="173" name="ARIN_logo.svg.png" descr="ARIN_logo.svg.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351" y="12937020"/>
            <a:ext cx="3157457" cy="74516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202020"/>
            </a:gs>
            <a:gs pos="100000">
              <a:srgbClr val="000000"/>
            </a:gs>
          </a:gsLst>
          <a:lin ang="18759930" scaled="0"/>
        </a:gradFill>
        <a:effectLst/>
      </p:bgPr>
    </p:bg>
    <p:spTree>
      <p:nvGrpSpPr>
        <p:cNvPr id="1" name=""/>
        <p:cNvGrpSpPr/>
        <p:nvPr/>
      </p:nvGrpSpPr>
      <p:grpSpPr>
        <a:xfrm>
          <a:off x="0" y="0"/>
          <a:ext cx="0" cy="0"/>
          <a:chOff x="0" y="0"/>
          <a:chExt cx="0" cy="0"/>
        </a:xfrm>
      </p:grpSpPr>
      <p:sp>
        <p:nvSpPr>
          <p:cNvPr id="19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11</a:t>
            </a:fld>
            <a:endParaRPr/>
          </a:p>
        </p:txBody>
      </p:sp>
      <p:pic>
        <p:nvPicPr>
          <p:cNvPr id="195" name="Screen Shot 2017-07-03 at 10.00.24 AM.png" descr="Screen Shot 2017-07-03 at 10.00.24 A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6072" y="3147798"/>
            <a:ext cx="8540329" cy="7420404"/>
          </a:xfrm>
          <a:prstGeom prst="rect">
            <a:avLst/>
          </a:prstGeom>
          <a:ln w="12700">
            <a:miter lim="400000"/>
          </a:ln>
        </p:spPr>
      </p:pic>
      <p:sp>
        <p:nvSpPr>
          <p:cNvPr id="197" name="Upcoming ARIN Meetings"/>
          <p:cNvSpPr txBox="1">
            <a:spLocks noGrp="1"/>
          </p:cNvSpPr>
          <p:nvPr>
            <p:ph type="title" idx="4294967295"/>
          </p:nvPr>
        </p:nvSpPr>
        <p:spPr>
          <a:xfrm>
            <a:off x="906072" y="920219"/>
            <a:ext cx="22520729" cy="1862281"/>
          </a:xfrm>
          <a:prstGeom prst="rect">
            <a:avLst/>
          </a:prstGeom>
        </p:spPr>
        <p:txBody>
          <a:bodyPr/>
          <a:lstStyle>
            <a:lvl1pPr algn="ctr">
              <a:defRPr sz="9600" spc="1536"/>
            </a:lvl1pPr>
          </a:lstStyle>
          <a:p>
            <a:r>
              <a:rPr dirty="0"/>
              <a:t>Upcoming ARIN Meetings</a:t>
            </a:r>
          </a:p>
        </p:txBody>
      </p:sp>
      <p:pic>
        <p:nvPicPr>
          <p:cNvPr id="198" name="ARIN_logo.svg.png" descr="ARIN_logo.svg.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351" y="12937020"/>
            <a:ext cx="3157457" cy="745160"/>
          </a:xfrm>
          <a:prstGeom prst="rect">
            <a:avLst/>
          </a:prstGeom>
          <a:ln w="12700">
            <a:miter lim="400000"/>
          </a:ln>
        </p:spPr>
      </p:pic>
      <p:pic>
        <p:nvPicPr>
          <p:cNvPr id="199" name="fellowship_final.png" descr="fellowship_final.png"/>
          <p:cNvPicPr>
            <a:picLocks noChangeAspect="1"/>
          </p:cNvPicPr>
          <p:nvPr/>
        </p:nvPicPr>
        <p:blipFill>
          <a:blip r:embed="rId5">
            <a:extLst/>
          </a:blip>
          <a:stretch>
            <a:fillRect/>
          </a:stretch>
        </p:blipFill>
        <p:spPr>
          <a:xfrm>
            <a:off x="9175586" y="10933500"/>
            <a:ext cx="5981701" cy="1943101"/>
          </a:xfrm>
          <a:prstGeom prst="rect">
            <a:avLst/>
          </a:prstGeom>
          <a:ln w="12700">
            <a:miter lim="400000"/>
          </a:ln>
        </p:spPr>
      </p:pic>
      <p:sp>
        <p:nvSpPr>
          <p:cNvPr id="2" name="TextBox 1"/>
          <p:cNvSpPr txBox="1"/>
          <p:nvPr/>
        </p:nvSpPr>
        <p:spPr>
          <a:xfrm>
            <a:off x="13512800" y="5213960"/>
            <a:ext cx="9914001" cy="32880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6700" b="1" i="0" u="none" strike="noStrike" cap="none" spc="0" normalizeH="0" baseline="0" dirty="0" smtClean="0">
                <a:ln>
                  <a:noFill/>
                </a:ln>
                <a:solidFill>
                  <a:srgbClr val="FFFFFF"/>
                </a:solidFill>
                <a:effectLst/>
                <a:uFillTx/>
                <a:latin typeface="+mn-lt"/>
                <a:ea typeface="+mn-ea"/>
                <a:cs typeface="+mn-cs"/>
                <a:sym typeface="Avenir Light"/>
              </a:rPr>
              <a:t>ARIN 42</a:t>
            </a:r>
            <a:endParaRPr kumimoji="0" lang="en-US" sz="6600" b="1" i="0" u="none" strike="noStrike" cap="none" spc="0" normalizeH="0" baseline="0" dirty="0" smtClean="0">
              <a:ln>
                <a:noFill/>
              </a:ln>
              <a:solidFill>
                <a:srgbClr val="FFFFFF"/>
              </a:solidFill>
              <a:effectLst/>
              <a:uFillTx/>
              <a:latin typeface="+mn-lt"/>
              <a:ea typeface="+mn-ea"/>
              <a:cs typeface="+mn-cs"/>
              <a:sym typeface="Avenir Light"/>
            </a:endParaRPr>
          </a:p>
          <a:p>
            <a:pPr marL="0" marR="0" indent="0" algn="ctr" defTabSz="825500" rtl="0" fontAlgn="auto" latinLnBrk="0" hangingPunct="0">
              <a:lnSpc>
                <a:spcPct val="100000"/>
              </a:lnSpc>
              <a:spcBef>
                <a:spcPts val="0"/>
              </a:spcBef>
              <a:spcAft>
                <a:spcPts val="0"/>
              </a:spcAft>
              <a:buClrTx/>
              <a:buSzTx/>
              <a:buFontTx/>
              <a:buNone/>
              <a:tabLst/>
            </a:pPr>
            <a:r>
              <a:rPr lang="en-US" sz="4000" b="1" dirty="0" smtClean="0">
                <a:solidFill>
                  <a:schemeClr val="accent1">
                    <a:lumMod val="40000"/>
                    <a:lumOff val="60000"/>
                  </a:schemeClr>
                </a:solidFill>
              </a:rPr>
              <a:t>Vancouver </a:t>
            </a:r>
            <a:r>
              <a:rPr lang="en-US" sz="4000" dirty="0" smtClean="0">
                <a:solidFill>
                  <a:schemeClr val="tx1"/>
                </a:solidFill>
              </a:rPr>
              <a:t>|</a:t>
            </a:r>
            <a:r>
              <a:rPr lang="en-US" sz="4000" dirty="0" smtClean="0">
                <a:solidFill>
                  <a:schemeClr val="accent1">
                    <a:lumMod val="40000"/>
                    <a:lumOff val="60000"/>
                  </a:schemeClr>
                </a:solidFill>
              </a:rPr>
              <a:t> </a:t>
            </a:r>
            <a:r>
              <a:rPr kumimoji="0" lang="en-US" sz="4000" b="1" i="0" u="none" strike="noStrike" cap="none" spc="0" normalizeH="0" baseline="0" dirty="0" smtClean="0">
                <a:ln>
                  <a:noFill/>
                </a:ln>
                <a:solidFill>
                  <a:schemeClr val="accent1">
                    <a:lumMod val="40000"/>
                    <a:lumOff val="60000"/>
                  </a:schemeClr>
                </a:solidFill>
                <a:effectLst/>
                <a:uFillTx/>
                <a:sym typeface="Avenir Light"/>
              </a:rPr>
              <a:t>4-5</a:t>
            </a:r>
            <a:r>
              <a:rPr kumimoji="0" lang="en-US" sz="4000" b="1" i="0" u="none" strike="noStrike" cap="none" spc="0" normalizeH="0" dirty="0" smtClean="0">
                <a:ln>
                  <a:noFill/>
                </a:ln>
                <a:solidFill>
                  <a:schemeClr val="accent1">
                    <a:lumMod val="40000"/>
                    <a:lumOff val="60000"/>
                  </a:schemeClr>
                </a:solidFill>
                <a:effectLst/>
                <a:uFillTx/>
                <a:sym typeface="Avenir Light"/>
              </a:rPr>
              <a:t> October 2018</a:t>
            </a:r>
            <a:endParaRPr kumimoji="0" lang="en-US" sz="4000" b="1" i="0" u="none" strike="noStrike" cap="none" spc="0" normalizeH="0" baseline="0" dirty="0">
              <a:ln>
                <a:noFill/>
              </a:ln>
              <a:solidFill>
                <a:schemeClr val="accent1">
                  <a:lumMod val="40000"/>
                  <a:lumOff val="60000"/>
                </a:schemeClr>
              </a:solidFill>
              <a:effectLst/>
              <a:uFillTx/>
              <a:sym typeface="Avenir Light"/>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202020"/>
            </a:gs>
            <a:gs pos="100000">
              <a:srgbClr val="000000"/>
            </a:gs>
          </a:gsLst>
          <a:lin ang="18759930" scaled="0"/>
        </a:gradFill>
        <a:effectLst/>
      </p:bgPr>
    </p:bg>
    <p:spTree>
      <p:nvGrpSpPr>
        <p:cNvPr id="1" name=""/>
        <p:cNvGrpSpPr/>
        <p:nvPr/>
      </p:nvGrpSpPr>
      <p:grpSpPr>
        <a:xfrm>
          <a:off x="0" y="0"/>
          <a:ext cx="0" cy="0"/>
          <a:chOff x="0" y="0"/>
          <a:chExt cx="0" cy="0"/>
        </a:xfrm>
      </p:grpSpPr>
      <p:pic>
        <p:nvPicPr>
          <p:cNvPr id="201" name="GettyImages-508917664.jpg" descr="GettyImages-508917664.jpg"/>
          <p:cNvPicPr>
            <a:picLocks noChangeAspect="1"/>
          </p:cNvPicPr>
          <p:nvPr/>
        </p:nvPicPr>
        <p:blipFill>
          <a:blip r:embed="rId2" cstate="screen">
            <a:alphaModFix amt="20000"/>
            <a:extLst>
              <a:ext uri="{28A0092B-C50C-407E-A947-70E740481C1C}">
                <a14:useLocalDpi xmlns:a14="http://schemas.microsoft.com/office/drawing/2010/main"/>
              </a:ext>
            </a:extLst>
          </a:blip>
          <a:stretch>
            <a:fillRect/>
          </a:stretch>
        </p:blipFill>
        <p:spPr>
          <a:xfrm>
            <a:off x="-1" y="0"/>
            <a:ext cx="24384001" cy="13716000"/>
          </a:xfrm>
          <a:prstGeom prst="rect">
            <a:avLst/>
          </a:prstGeom>
          <a:ln w="12700">
            <a:miter lim="400000"/>
          </a:ln>
        </p:spPr>
      </p:pic>
      <p:sp>
        <p:nvSpPr>
          <p:cNvPr id="202"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12</a:t>
            </a:fld>
            <a:endParaRPr/>
          </a:p>
        </p:txBody>
      </p:sp>
      <p:sp>
        <p:nvSpPr>
          <p:cNvPr id="203" name="?"/>
          <p:cNvSpPr txBox="1"/>
          <p:nvPr/>
        </p:nvSpPr>
        <p:spPr>
          <a:xfrm>
            <a:off x="9757246" y="-133351"/>
            <a:ext cx="4818381" cy="13982701"/>
          </a:xfrm>
          <a:prstGeom prst="rect">
            <a:avLst/>
          </a:prstGeom>
          <a:ln w="12700">
            <a:miter lim="400000"/>
          </a:ln>
          <a:effectLst>
            <a:reflection stA="50000" endPos="40000" dir="5400000" sy="-100000" algn="bl" rotWithShape="0"/>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80000">
                <a:solidFill>
                  <a:schemeClr val="accent2"/>
                </a:solidFill>
              </a:defRPr>
            </a:lvl1pPr>
          </a:lstStyle>
          <a:p>
            <a:r>
              <a:t>?</a:t>
            </a:r>
          </a:p>
        </p:txBody>
      </p:sp>
      <p:pic>
        <p:nvPicPr>
          <p:cNvPr id="204" name="ARIN_logo.svg.png" descr="ARIN_logo.svg.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351" y="12937020"/>
            <a:ext cx="3157457" cy="745160"/>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202020"/>
            </a:gs>
            <a:gs pos="100000">
              <a:srgbClr val="000000"/>
            </a:gs>
          </a:gsLst>
          <a:lin ang="18759930" scaled="0"/>
        </a:gradFill>
        <a:effectLst/>
      </p:bgPr>
    </p:bg>
    <p:spTree>
      <p:nvGrpSpPr>
        <p:cNvPr id="1" name=""/>
        <p:cNvGrpSpPr/>
        <p:nvPr/>
      </p:nvGrpSpPr>
      <p:grpSpPr>
        <a:xfrm>
          <a:off x="0" y="0"/>
          <a:ext cx="0" cy="0"/>
          <a:chOff x="0" y="0"/>
          <a:chExt cx="0" cy="0"/>
        </a:xfrm>
      </p:grpSpPr>
      <p:sp>
        <p:nvSpPr>
          <p:cNvPr id="145" name="–ARIN Mission Statement"/>
          <p:cNvSpPr txBox="1">
            <a:spLocks noGrp="1"/>
          </p:cNvSpPr>
          <p:nvPr>
            <p:ph type="body" idx="13"/>
          </p:nvPr>
        </p:nvSpPr>
        <p:spPr>
          <a:xfrm>
            <a:off x="2374900" y="9194800"/>
            <a:ext cx="19621500" cy="939801"/>
          </a:xfrm>
          <a:prstGeom prst="rect">
            <a:avLst/>
          </a:prstGeom>
        </p:spPr>
        <p:txBody>
          <a:bodyPr/>
          <a:lstStyle>
            <a:lvl1pPr>
              <a:defRPr sz="4800" spc="768"/>
            </a:lvl1pPr>
          </a:lstStyle>
          <a:p>
            <a:r>
              <a:t>–ARIN Mission Statement</a:t>
            </a:r>
          </a:p>
        </p:txBody>
      </p:sp>
      <p:sp>
        <p:nvSpPr>
          <p:cNvPr id="147" name="“ARIN, a nonprofit member-based organization, supports the operation of the Internet through the management of Internet number resources throughout its service region; coordinates the development of policies by the community for the management of Internet Protocol number resources; and advances the Internet through informational outreach.”"/>
          <p:cNvSpPr txBox="1">
            <a:spLocks noGrp="1"/>
          </p:cNvSpPr>
          <p:nvPr>
            <p:ph type="body" idx="14"/>
          </p:nvPr>
        </p:nvSpPr>
        <p:spPr>
          <a:xfrm>
            <a:off x="1910123" y="3229542"/>
            <a:ext cx="20563755" cy="5410201"/>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just">
              <a:defRPr sz="4800">
                <a:latin typeface="Avenir Heavy"/>
                <a:ea typeface="Avenir Heavy"/>
                <a:cs typeface="Avenir Heavy"/>
                <a:sym typeface="Avenir Heavy"/>
              </a:defRPr>
            </a:lvl1pPr>
          </a:lstStyle>
          <a:p>
            <a:r>
              <a:t>“ARIN, a nonprofit member-based organization, supports the operation of the Internet through the management of Internet number resources throughout its service region; coordinates the development of policies by the community for the management of Internet Protocol number resources; and advances the Internet through informational outreach.” </a:t>
            </a:r>
          </a:p>
        </p:txBody>
      </p:sp>
      <p:pic>
        <p:nvPicPr>
          <p:cNvPr id="146" name="“ARIN, a nonprofit member-based organization, supports the operation of the Internet through the management of Internet number resources throughout its service region; coordinates the development of policies by the community for the management of Internet Protocol number resources; and advances the Internet through informational outreach.”" descr="“ARIN, a nonprofit member-based organization, supports the operation of the Internet through the management of Internet number resources throughout its service region; coordinates the development of policies by the community for the management of Internet Protocol number resources; and advances the Internet through informational outreach.”"/>
          <p:cNvPicPr>
            <a:picLocks/>
          </p:cNvPicPr>
          <p:nvPr/>
        </p:nvPicPr>
        <p:blipFill>
          <a:blip r:embed="rId3">
            <a:extLst/>
          </a:blip>
          <a:stretch>
            <a:fillRect/>
          </a:stretch>
        </p:blipFill>
        <p:spPr>
          <a:xfrm>
            <a:off x="1633929" y="3089842"/>
            <a:ext cx="21181102" cy="5689602"/>
          </a:xfrm>
          <a:prstGeom prst="rect">
            <a:avLst/>
          </a:prstGeom>
          <a:effectLst/>
        </p:spPr>
      </p:pic>
      <p:sp>
        <p:nvSpPr>
          <p:cNvPr id="149" name="Slide Number"/>
          <p:cNvSpPr txBox="1">
            <a:spLocks noGrp="1"/>
          </p:cNvSpPr>
          <p:nvPr>
            <p:ph type="sldNum" sz="quarter" idx="2"/>
          </p:nvPr>
        </p:nvSpPr>
        <p:spPr>
          <a:xfrm>
            <a:off x="12030038" y="13049250"/>
            <a:ext cx="272797" cy="52070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2</a:t>
            </a:fld>
            <a:endParaRPr/>
          </a:p>
        </p:txBody>
      </p:sp>
      <p:pic>
        <p:nvPicPr>
          <p:cNvPr id="150" name="ARIN_logo.svg.png" descr="ARIN_logo.svg.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351" y="12937020"/>
            <a:ext cx="3157457" cy="74516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202020"/>
            </a:gs>
            <a:gs pos="100000">
              <a:srgbClr val="000000"/>
            </a:gs>
          </a:gsLst>
          <a:lin ang="18759930" scaled="0"/>
        </a:gradFill>
        <a:effectLst/>
      </p:bgPr>
    </p:bg>
    <p:spTree>
      <p:nvGrpSpPr>
        <p:cNvPr id="1" name=""/>
        <p:cNvGrpSpPr/>
        <p:nvPr/>
      </p:nvGrpSpPr>
      <p:grpSpPr>
        <a:xfrm>
          <a:off x="0" y="0"/>
          <a:ext cx="0" cy="0"/>
          <a:chOff x="0" y="0"/>
          <a:chExt cx="0" cy="0"/>
        </a:xfrm>
      </p:grpSpPr>
      <p:sp>
        <p:nvSpPr>
          <p:cNvPr id="152" name="ARIN serves…"/>
          <p:cNvSpPr txBox="1">
            <a:spLocks noGrp="1"/>
          </p:cNvSpPr>
          <p:nvPr>
            <p:ph type="title"/>
          </p:nvPr>
        </p:nvSpPr>
        <p:spPr>
          <a:xfrm>
            <a:off x="1244600" y="863600"/>
            <a:ext cx="11467452" cy="2603500"/>
          </a:xfrm>
          <a:prstGeom prst="rect">
            <a:avLst/>
          </a:prstGeom>
        </p:spPr>
        <p:txBody>
          <a:bodyPr/>
          <a:lstStyle>
            <a:lvl1pPr>
              <a:defRPr sz="9600" spc="1536"/>
            </a:lvl1pPr>
          </a:lstStyle>
          <a:p>
            <a:r>
              <a:t>ARIN serves…</a:t>
            </a:r>
          </a:p>
        </p:txBody>
      </p:sp>
      <p:pic>
        <p:nvPicPr>
          <p:cNvPr id="153" name="1.png" descr="1.png"/>
          <p:cNvPicPr>
            <a:picLocks noChangeAspect="1"/>
          </p:cNvPicPr>
          <p:nvPr/>
        </p:nvPicPr>
        <p:blipFill>
          <a:blip r:embed="rId3">
            <a:alphaModFix amt="60417"/>
            <a:extLst/>
          </a:blip>
          <a:stretch>
            <a:fillRect/>
          </a:stretch>
        </p:blipFill>
        <p:spPr>
          <a:xfrm>
            <a:off x="9970256" y="74457"/>
            <a:ext cx="16222721" cy="22172169"/>
          </a:xfrm>
          <a:prstGeom prst="rect">
            <a:avLst/>
          </a:prstGeom>
          <a:ln w="12700">
            <a:miter lim="400000"/>
          </a:ln>
        </p:spPr>
      </p:pic>
      <p:sp>
        <p:nvSpPr>
          <p:cNvPr id="154" name="Square"/>
          <p:cNvSpPr/>
          <p:nvPr/>
        </p:nvSpPr>
        <p:spPr>
          <a:xfrm>
            <a:off x="11479266" y="10525541"/>
            <a:ext cx="1270001" cy="1270001"/>
          </a:xfrm>
          <a:prstGeom prst="rect">
            <a:avLst/>
          </a:prstGeom>
          <a:solidFill>
            <a:srgbClr val="000000"/>
          </a:solidFill>
          <a:ln w="12700">
            <a:miter lim="400000"/>
          </a:ln>
        </p:spPr>
        <p:txBody>
          <a:bodyPr lIns="50800" tIns="50800" rIns="50800" bIns="50800" anchor="ctr"/>
          <a:lstStyle/>
          <a:p>
            <a:pPr>
              <a:defRPr sz="3200" cap="all" spc="512">
                <a:latin typeface="Avenir Medium"/>
                <a:ea typeface="Avenir Medium"/>
                <a:cs typeface="Avenir Medium"/>
                <a:sym typeface="Avenir Medium"/>
              </a:defRPr>
            </a:pPr>
            <a:endParaRPr/>
          </a:p>
        </p:txBody>
      </p:sp>
      <p:sp>
        <p:nvSpPr>
          <p:cNvPr id="155" name="Square"/>
          <p:cNvSpPr/>
          <p:nvPr/>
        </p:nvSpPr>
        <p:spPr>
          <a:xfrm>
            <a:off x="11479266" y="10525541"/>
            <a:ext cx="1270001" cy="1270001"/>
          </a:xfrm>
          <a:prstGeom prst="rect">
            <a:avLst/>
          </a:prstGeom>
          <a:gradFill>
            <a:gsLst>
              <a:gs pos="0">
                <a:srgbClr val="252525">
                  <a:alpha val="60417"/>
                </a:srgbClr>
              </a:gs>
              <a:gs pos="100000">
                <a:srgbClr val="202020">
                  <a:alpha val="60417"/>
                </a:srgbClr>
              </a:gs>
            </a:gsLst>
            <a:lin ang="18759930"/>
          </a:gradFill>
          <a:ln w="12700">
            <a:miter lim="400000"/>
          </a:ln>
        </p:spPr>
        <p:txBody>
          <a:bodyPr lIns="50800" tIns="50800" rIns="50800" bIns="50800" anchor="ctr"/>
          <a:lstStyle/>
          <a:p>
            <a:pPr>
              <a:defRPr sz="3200" cap="all" spc="512">
                <a:latin typeface="Avenir Medium"/>
                <a:ea typeface="Avenir Medium"/>
                <a:cs typeface="Avenir Medium"/>
                <a:sym typeface="Avenir Medium"/>
              </a:defRPr>
            </a:pPr>
            <a:endParaRPr/>
          </a:p>
        </p:txBody>
      </p:sp>
      <p:sp>
        <p:nvSpPr>
          <p:cNvPr id="156" name="The United States…"/>
          <p:cNvSpPr txBox="1">
            <a:spLocks noGrp="1"/>
          </p:cNvSpPr>
          <p:nvPr>
            <p:ph type="body" sz="half" idx="1"/>
          </p:nvPr>
        </p:nvSpPr>
        <p:spPr>
          <a:xfrm>
            <a:off x="1395584" y="2981000"/>
            <a:ext cx="9988423" cy="8521701"/>
          </a:xfrm>
          <a:prstGeom prst="rect">
            <a:avLst/>
          </a:prstGeom>
        </p:spPr>
        <p:txBody>
          <a:bodyPr/>
          <a:lstStyle/>
          <a:p>
            <a:pPr marL="425957" indent="-425957" defTabSz="643889">
              <a:spcBef>
                <a:spcPts val="3500"/>
              </a:spcBef>
              <a:defRPr sz="4992"/>
            </a:pPr>
            <a:r>
              <a:rPr dirty="0"/>
              <a:t>The United States</a:t>
            </a:r>
          </a:p>
          <a:p>
            <a:pPr marL="425957" indent="-425957" defTabSz="643889">
              <a:spcBef>
                <a:spcPts val="3500"/>
              </a:spcBef>
              <a:defRPr sz="4992"/>
            </a:pPr>
            <a:r>
              <a:rPr dirty="0"/>
              <a:t>Canada</a:t>
            </a:r>
          </a:p>
          <a:p>
            <a:pPr marL="425957" indent="-425957" defTabSz="643889">
              <a:spcBef>
                <a:spcPts val="3500"/>
              </a:spcBef>
              <a:defRPr sz="4992"/>
            </a:pPr>
            <a:r>
              <a:rPr lang="en-US" dirty="0" smtClean="0"/>
              <a:t>More than 25 </a:t>
            </a:r>
            <a:r>
              <a:rPr dirty="0" smtClean="0"/>
              <a:t>Caribbean </a:t>
            </a:r>
            <a:r>
              <a:rPr dirty="0"/>
              <a:t>and North Atlantic </a:t>
            </a:r>
            <a:r>
              <a:rPr lang="en-US" dirty="0" smtClean="0"/>
              <a:t>economies </a:t>
            </a:r>
            <a:endParaRPr dirty="0"/>
          </a:p>
          <a:p>
            <a:pPr marL="0" indent="0" defTabSz="643889">
              <a:spcBef>
                <a:spcPts val="3500"/>
              </a:spcBef>
              <a:buClrTx/>
              <a:buSzTx/>
              <a:buNone/>
              <a:defRPr sz="4992">
                <a:latin typeface="Avenir Heavy"/>
                <a:ea typeface="Avenir Heavy"/>
                <a:cs typeface="Avenir Heavy"/>
                <a:sym typeface="Avenir Heavy"/>
              </a:defRPr>
            </a:pPr>
            <a:r>
              <a:rPr dirty="0"/>
              <a:t>Served Organizations: </a:t>
            </a:r>
            <a:r>
              <a:rPr dirty="0">
                <a:solidFill>
                  <a:schemeClr val="accent2"/>
                </a:solidFill>
              </a:rPr>
              <a:t>37,000+</a:t>
            </a:r>
            <a:br>
              <a:rPr dirty="0">
                <a:solidFill>
                  <a:schemeClr val="accent2"/>
                </a:solidFill>
              </a:rPr>
            </a:br>
            <a:r>
              <a:rPr lang="en-US" dirty="0" smtClean="0"/>
              <a:t>Contracted customers</a:t>
            </a:r>
            <a:r>
              <a:rPr dirty="0" smtClean="0"/>
              <a:t>: </a:t>
            </a:r>
            <a:r>
              <a:rPr dirty="0">
                <a:solidFill>
                  <a:schemeClr val="accent2"/>
                </a:solidFill>
              </a:rPr>
              <a:t>20,000+</a:t>
            </a:r>
            <a:br>
              <a:rPr dirty="0">
                <a:solidFill>
                  <a:schemeClr val="accent2"/>
                </a:solidFill>
              </a:rPr>
            </a:br>
            <a:r>
              <a:rPr dirty="0"/>
              <a:t>Member Organizations: </a:t>
            </a:r>
            <a:r>
              <a:rPr dirty="0">
                <a:solidFill>
                  <a:schemeClr val="accent2"/>
                </a:solidFill>
              </a:rPr>
              <a:t>5,500+ </a:t>
            </a:r>
          </a:p>
        </p:txBody>
      </p:sp>
      <p:sp>
        <p:nvSpPr>
          <p:cNvPr id="157" name="Slide Number"/>
          <p:cNvSpPr txBox="1">
            <a:spLocks noGrp="1"/>
          </p:cNvSpPr>
          <p:nvPr>
            <p:ph type="sldNum" sz="quarter" idx="2"/>
          </p:nvPr>
        </p:nvSpPr>
        <p:spPr>
          <a:xfrm>
            <a:off x="11977868" y="13049250"/>
            <a:ext cx="272797" cy="52070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3</a:t>
            </a:fld>
            <a:endParaRPr/>
          </a:p>
        </p:txBody>
      </p:sp>
      <p:pic>
        <p:nvPicPr>
          <p:cNvPr id="158" name="ARIN_logo.svg.png" descr="ARIN_logo.svg.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351" y="12937020"/>
            <a:ext cx="3157457" cy="74516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202020"/>
            </a:gs>
            <a:gs pos="100000">
              <a:srgbClr val="000000"/>
            </a:gs>
          </a:gsLst>
          <a:lin ang="18759930" scaled="0"/>
        </a:gradFill>
        <a:effectLst/>
      </p:bgPr>
    </p:bg>
    <p:spTree>
      <p:nvGrpSpPr>
        <p:cNvPr id="1" name=""/>
        <p:cNvGrpSpPr/>
        <p:nvPr/>
      </p:nvGrpSpPr>
      <p:grpSpPr>
        <a:xfrm>
          <a:off x="0" y="0"/>
          <a:ext cx="0" cy="0"/>
          <a:chOff x="0" y="0"/>
          <a:chExt cx="0" cy="0"/>
        </a:xfrm>
      </p:grpSpPr>
      <p:sp>
        <p:nvSpPr>
          <p:cNvPr id="160" name="IPv6 Transition awareness…"/>
          <p:cNvSpPr txBox="1">
            <a:spLocks noGrp="1"/>
          </p:cNvSpPr>
          <p:nvPr>
            <p:ph type="body" idx="1"/>
          </p:nvPr>
        </p:nvSpPr>
        <p:spPr>
          <a:xfrm>
            <a:off x="1231900" y="3380913"/>
            <a:ext cx="22655346" cy="8912687"/>
          </a:xfrm>
          <a:prstGeom prst="rect">
            <a:avLst/>
          </a:prstGeom>
        </p:spPr>
        <p:txBody>
          <a:bodyPr>
            <a:normAutofit/>
          </a:bodyPr>
          <a:lstStyle/>
          <a:p>
            <a:pPr marL="463550" indent="-463550" defTabSz="602615">
              <a:spcBef>
                <a:spcPts val="4300"/>
              </a:spcBef>
              <a:defRPr sz="5256"/>
            </a:pPr>
            <a:r>
              <a:rPr lang="en-US" sz="5256" i="1" dirty="0" smtClean="0"/>
              <a:t>Uphold the multi</a:t>
            </a:r>
            <a:r>
              <a:rPr lang="en-US" sz="5256" i="1" dirty="0"/>
              <a:t>-stakeholder model </a:t>
            </a:r>
            <a:r>
              <a:rPr lang="en-US" sz="5256" i="1" dirty="0" smtClean="0"/>
              <a:t>for management </a:t>
            </a:r>
            <a:r>
              <a:rPr lang="en-US" sz="5256" i="1" dirty="0"/>
              <a:t>of Internet number resources </a:t>
            </a:r>
            <a:endParaRPr lang="en-US" sz="5256" dirty="0"/>
          </a:p>
          <a:p>
            <a:pPr marL="463550" indent="-463550" defTabSz="602615">
              <a:spcBef>
                <a:spcPts val="4300"/>
              </a:spcBef>
              <a:defRPr sz="5256"/>
            </a:pPr>
            <a:r>
              <a:rPr lang="en-US" i="1" dirty="0" smtClean="0"/>
              <a:t>Educate </a:t>
            </a:r>
            <a:r>
              <a:rPr lang="en-US" i="1" dirty="0"/>
              <a:t>the community about ongoing IPv6 adoption and imminent IPv4 </a:t>
            </a:r>
            <a:r>
              <a:rPr lang="en-US" i="1" dirty="0" smtClean="0"/>
              <a:t>obsolescence</a:t>
            </a:r>
          </a:p>
          <a:p>
            <a:pPr marL="463550" indent="-463550" defTabSz="602615">
              <a:spcBef>
                <a:spcPts val="4300"/>
              </a:spcBef>
              <a:defRPr sz="5256"/>
            </a:pPr>
            <a:r>
              <a:rPr lang="en-US" i="1" dirty="0" smtClean="0"/>
              <a:t>Maintain</a:t>
            </a:r>
            <a:r>
              <a:rPr lang="en-US" i="1" dirty="0"/>
              <a:t>, develop, and enhance functionality of ARIN services as sought by the users and supported by the </a:t>
            </a:r>
            <a:r>
              <a:rPr lang="en-US" i="1" dirty="0" smtClean="0"/>
              <a:t>membership</a:t>
            </a:r>
          </a:p>
          <a:p>
            <a:pPr marL="463550" indent="-463550" defTabSz="602615">
              <a:spcBef>
                <a:spcPts val="4300"/>
              </a:spcBef>
              <a:defRPr sz="5256"/>
            </a:pPr>
            <a:r>
              <a:rPr lang="en-US" i="1" dirty="0" smtClean="0"/>
              <a:t>Coordinate globally to maintain a consistent </a:t>
            </a:r>
            <a:r>
              <a:rPr lang="en-US" i="1" dirty="0"/>
              <a:t>and highly usable Internet Numbers Registry system </a:t>
            </a:r>
          </a:p>
        </p:txBody>
      </p:sp>
      <p:sp>
        <p:nvSpPr>
          <p:cNvPr id="161" name="our focus"/>
          <p:cNvSpPr txBox="1">
            <a:spLocks noGrp="1"/>
          </p:cNvSpPr>
          <p:nvPr>
            <p:ph type="title"/>
          </p:nvPr>
        </p:nvSpPr>
        <p:spPr>
          <a:xfrm>
            <a:off x="1244600" y="863600"/>
            <a:ext cx="11467452" cy="1862281"/>
          </a:xfrm>
          <a:prstGeom prst="rect">
            <a:avLst/>
          </a:prstGeom>
        </p:spPr>
        <p:txBody>
          <a:bodyPr/>
          <a:lstStyle>
            <a:lvl1pPr>
              <a:defRPr sz="9600" spc="1536"/>
            </a:lvl1pPr>
          </a:lstStyle>
          <a:p>
            <a:r>
              <a:t>our focus</a:t>
            </a:r>
          </a:p>
        </p:txBody>
      </p:sp>
      <p:sp>
        <p:nvSpPr>
          <p:cNvPr id="162" name="Slide Number"/>
          <p:cNvSpPr txBox="1">
            <a:spLocks noGrp="1"/>
          </p:cNvSpPr>
          <p:nvPr>
            <p:ph type="sldNum" sz="quarter" idx="2"/>
          </p:nvPr>
        </p:nvSpPr>
        <p:spPr>
          <a:xfrm>
            <a:off x="12030038" y="13049250"/>
            <a:ext cx="272797" cy="52070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4</a:t>
            </a:fld>
            <a:endParaRPr/>
          </a:p>
        </p:txBody>
      </p:sp>
      <p:pic>
        <p:nvPicPr>
          <p:cNvPr id="163" name="ARIN_logo.svg.png" descr="ARIN_logo.svg.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351" y="12937020"/>
            <a:ext cx="3157457" cy="74516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202020"/>
            </a:gs>
            <a:gs pos="100000">
              <a:srgbClr val="000000"/>
            </a:gs>
          </a:gsLst>
          <a:lin ang="18759930" scaled="0"/>
        </a:gradFill>
        <a:effectLst/>
      </p:bgPr>
    </p:bg>
    <p:spTree>
      <p:nvGrpSpPr>
        <p:cNvPr id="1" name=""/>
        <p:cNvGrpSpPr/>
        <p:nvPr/>
      </p:nvGrpSpPr>
      <p:grpSpPr>
        <a:xfrm>
          <a:off x="0" y="0"/>
          <a:ext cx="0" cy="0"/>
          <a:chOff x="0" y="0"/>
          <a:chExt cx="0" cy="0"/>
        </a:xfrm>
      </p:grpSpPr>
      <p:sp>
        <p:nvSpPr>
          <p:cNvPr id="165" name="Community Engagement"/>
          <p:cNvSpPr txBox="1">
            <a:spLocks noGrp="1"/>
          </p:cNvSpPr>
          <p:nvPr>
            <p:ph type="title"/>
          </p:nvPr>
        </p:nvSpPr>
        <p:spPr>
          <a:prstGeom prst="rect">
            <a:avLst/>
          </a:prstGeom>
        </p:spPr>
        <p:txBody>
          <a:bodyPr/>
          <a:lstStyle>
            <a:lvl1pPr>
              <a:defRPr sz="9600" spc="1536"/>
            </a:lvl1pPr>
          </a:lstStyle>
          <a:p>
            <a:r>
              <a:t>Community Engagement</a:t>
            </a:r>
          </a:p>
        </p:txBody>
      </p:sp>
      <p:sp>
        <p:nvSpPr>
          <p:cNvPr id="166" name="Eight ARIN on the Road events…"/>
          <p:cNvSpPr txBox="1">
            <a:spLocks noGrp="1"/>
          </p:cNvSpPr>
          <p:nvPr>
            <p:ph type="body" idx="1"/>
          </p:nvPr>
        </p:nvSpPr>
        <p:spPr>
          <a:prstGeom prst="rect">
            <a:avLst/>
          </a:prstGeom>
        </p:spPr>
        <p:txBody>
          <a:bodyPr/>
          <a:lstStyle/>
          <a:p>
            <a:pPr marL="558800" indent="-558800" defTabSz="726440">
              <a:spcBef>
                <a:spcPts val="5100"/>
              </a:spcBef>
              <a:defRPr sz="4400"/>
            </a:pPr>
            <a:r>
              <a:rPr dirty="0"/>
              <a:t>Eight ARIN on the Road events </a:t>
            </a:r>
            <a:endParaRPr lang="en-US" dirty="0" smtClean="0"/>
          </a:p>
          <a:p>
            <a:pPr marL="558800" indent="-558800" defTabSz="726440">
              <a:spcBef>
                <a:spcPts val="5100"/>
              </a:spcBef>
              <a:defRPr sz="4400"/>
            </a:pPr>
            <a:r>
              <a:rPr lang="en-US" dirty="0"/>
              <a:t>Speaking engagements on IPv6 and </a:t>
            </a:r>
            <a:r>
              <a:rPr lang="en-US" dirty="0" err="1"/>
              <a:t>Whois</a:t>
            </a:r>
            <a:r>
              <a:rPr lang="en-US" dirty="0"/>
              <a:t> Data </a:t>
            </a:r>
            <a:r>
              <a:rPr lang="en-US" dirty="0" smtClean="0"/>
              <a:t>Accuracy</a:t>
            </a:r>
            <a:endParaRPr dirty="0"/>
          </a:p>
          <a:p>
            <a:pPr marL="558800" indent="-558800" defTabSz="726440">
              <a:spcBef>
                <a:spcPts val="5100"/>
              </a:spcBef>
              <a:defRPr sz="4400"/>
            </a:pPr>
            <a:r>
              <a:rPr dirty="0" smtClean="0"/>
              <a:t>Participation </a:t>
            </a:r>
            <a:r>
              <a:rPr dirty="0"/>
              <a:t>in national and regional Internet </a:t>
            </a:r>
            <a:r>
              <a:rPr lang="en-US" dirty="0" smtClean="0"/>
              <a:t>coordination &amp; governance fora</a:t>
            </a:r>
          </a:p>
          <a:p>
            <a:pPr marL="558800" indent="-558800" defTabSz="726440">
              <a:spcBef>
                <a:spcPts val="5100"/>
              </a:spcBef>
              <a:defRPr sz="4400"/>
            </a:pPr>
            <a:r>
              <a:rPr lang="en-US" dirty="0"/>
              <a:t>Outreach and personal training for government, law enforcement, etc</a:t>
            </a:r>
            <a:r>
              <a:rPr lang="en-US" dirty="0" smtClean="0"/>
              <a:t>.</a:t>
            </a:r>
            <a:endParaRPr dirty="0"/>
          </a:p>
          <a:p>
            <a:pPr marL="558800" indent="-558800" defTabSz="726440">
              <a:spcBef>
                <a:spcPts val="5100"/>
              </a:spcBef>
              <a:defRPr sz="4400"/>
            </a:pPr>
            <a:r>
              <a:rPr lang="en-US" dirty="0" smtClean="0"/>
              <a:t>Support a very active c</a:t>
            </a:r>
            <a:r>
              <a:rPr dirty="0" smtClean="0"/>
              <a:t>ommunity </a:t>
            </a:r>
            <a:r>
              <a:rPr dirty="0"/>
              <a:t>consultation and suggestion process</a:t>
            </a:r>
          </a:p>
          <a:p>
            <a:pPr marL="558800" indent="-558800" defTabSz="726440">
              <a:spcBef>
                <a:spcPts val="5100"/>
              </a:spcBef>
              <a:defRPr sz="4400"/>
            </a:pPr>
            <a:r>
              <a:rPr dirty="0" smtClean="0"/>
              <a:t>ARIN </a:t>
            </a:r>
            <a:r>
              <a:rPr dirty="0"/>
              <a:t>Bits </a:t>
            </a:r>
            <a:r>
              <a:rPr dirty="0" smtClean="0"/>
              <a:t>(</a:t>
            </a:r>
            <a:r>
              <a:rPr lang="en-US" dirty="0" smtClean="0"/>
              <a:t>our quarterly e-news update</a:t>
            </a:r>
            <a:r>
              <a:rPr dirty="0" smtClean="0"/>
              <a:t>)</a:t>
            </a:r>
            <a:endParaRPr lang="en-US" dirty="0" smtClean="0"/>
          </a:p>
          <a:p>
            <a:pPr marL="558800" indent="-558800" defTabSz="726440">
              <a:spcBef>
                <a:spcPts val="5100"/>
              </a:spcBef>
              <a:defRPr sz="4400"/>
            </a:pPr>
            <a:r>
              <a:rPr lang="en-US" dirty="0" smtClean="0"/>
              <a:t>Increased Caribbean Engagement </a:t>
            </a:r>
            <a:endParaRPr dirty="0"/>
          </a:p>
        </p:txBody>
      </p:sp>
      <p:sp>
        <p:nvSpPr>
          <p:cNvPr id="167" name="Slide Number"/>
          <p:cNvSpPr txBox="1">
            <a:spLocks noGrp="1"/>
          </p:cNvSpPr>
          <p:nvPr>
            <p:ph type="sldNum" sz="quarter" idx="2"/>
          </p:nvPr>
        </p:nvSpPr>
        <p:spPr>
          <a:xfrm>
            <a:off x="12030038" y="13049250"/>
            <a:ext cx="272797" cy="52070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5</a:t>
            </a:fld>
            <a:endParaRPr/>
          </a:p>
        </p:txBody>
      </p:sp>
      <p:pic>
        <p:nvPicPr>
          <p:cNvPr id="168" name="ARIN_logo.svg.png" descr="ARIN_logo.svg.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351" y="12937020"/>
            <a:ext cx="3157457" cy="74516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202020"/>
            </a:gs>
            <a:gs pos="100000">
              <a:srgbClr val="000000"/>
            </a:gs>
          </a:gsLst>
          <a:lin ang="18759930" scaled="0"/>
        </a:gradFill>
        <a:effectLst/>
      </p:bgPr>
    </p:bg>
    <p:spTree>
      <p:nvGrpSpPr>
        <p:cNvPr id="1" name=""/>
        <p:cNvGrpSpPr/>
        <p:nvPr/>
      </p:nvGrpSpPr>
      <p:grpSpPr>
        <a:xfrm>
          <a:off x="0" y="0"/>
          <a:ext cx="0" cy="0"/>
          <a:chOff x="0" y="0"/>
          <a:chExt cx="0" cy="0"/>
        </a:xfrm>
      </p:grpSpPr>
      <p:sp>
        <p:nvSpPr>
          <p:cNvPr id="179" name="Caribbean Engagement"/>
          <p:cNvSpPr txBox="1">
            <a:spLocks noGrp="1"/>
          </p:cNvSpPr>
          <p:nvPr>
            <p:ph type="title"/>
          </p:nvPr>
        </p:nvSpPr>
        <p:spPr>
          <a:xfrm>
            <a:off x="1076288" y="863600"/>
            <a:ext cx="21907500" cy="2006600"/>
          </a:xfrm>
          <a:prstGeom prst="rect">
            <a:avLst/>
          </a:prstGeom>
        </p:spPr>
        <p:txBody>
          <a:bodyPr/>
          <a:lstStyle/>
          <a:p>
            <a:pPr algn="ctr">
              <a:defRPr sz="9600" spc="1536"/>
            </a:pPr>
            <a:r>
              <a:t>C</a:t>
            </a:r>
            <a:r>
              <a:rPr>
                <a:solidFill>
                  <a:schemeClr val="accent2"/>
                </a:solidFill>
                <a:latin typeface="Avenir Heavy"/>
                <a:ea typeface="Avenir Heavy"/>
                <a:cs typeface="Avenir Heavy"/>
                <a:sym typeface="Avenir Heavy"/>
              </a:rPr>
              <a:t>ari</a:t>
            </a:r>
            <a:r>
              <a:t>bbea</a:t>
            </a:r>
            <a:r>
              <a:rPr>
                <a:solidFill>
                  <a:schemeClr val="accent2"/>
                </a:solidFill>
                <a:latin typeface="Avenir Heavy"/>
                <a:ea typeface="Avenir Heavy"/>
                <a:cs typeface="Avenir Heavy"/>
                <a:sym typeface="Avenir Heavy"/>
              </a:rPr>
              <a:t>n</a:t>
            </a:r>
            <a:r>
              <a:t> Engagement</a:t>
            </a:r>
          </a:p>
        </p:txBody>
      </p:sp>
      <p:sp>
        <p:nvSpPr>
          <p:cNvPr id="180" name="Major focus on Caribbean Internet development…"/>
          <p:cNvSpPr txBox="1">
            <a:spLocks noGrp="1"/>
          </p:cNvSpPr>
          <p:nvPr>
            <p:ph type="body" idx="1"/>
          </p:nvPr>
        </p:nvSpPr>
        <p:spPr>
          <a:xfrm>
            <a:off x="1212686" y="2921963"/>
            <a:ext cx="21907501" cy="9465924"/>
          </a:xfrm>
          <a:prstGeom prst="rect">
            <a:avLst/>
          </a:prstGeom>
        </p:spPr>
        <p:txBody>
          <a:bodyPr>
            <a:normAutofit lnSpcReduction="10000"/>
          </a:bodyPr>
          <a:lstStyle/>
          <a:p>
            <a:pPr marL="596900" indent="-596900" defTabSz="775969">
              <a:spcBef>
                <a:spcPts val="5500"/>
              </a:spcBef>
              <a:defRPr sz="6016"/>
            </a:pPr>
            <a:r>
              <a:rPr dirty="0"/>
              <a:t>Major focus on Caribbean Internet development</a:t>
            </a:r>
          </a:p>
          <a:p>
            <a:pPr marL="1193800" lvl="1" indent="-596900" defTabSz="775969">
              <a:spcBef>
                <a:spcPts val="500"/>
              </a:spcBef>
              <a:defRPr sz="5076"/>
            </a:pPr>
            <a:r>
              <a:rPr dirty="0"/>
              <a:t>New Hire: Caribbean Outreach Liaison (Bevil Wooding)</a:t>
            </a:r>
          </a:p>
          <a:p>
            <a:pPr marL="596900" indent="-596900" defTabSz="775969">
              <a:spcBef>
                <a:spcPts val="5500"/>
              </a:spcBef>
              <a:defRPr sz="6016"/>
            </a:pPr>
            <a:r>
              <a:rPr dirty="0"/>
              <a:t>Facilitating </a:t>
            </a:r>
            <a:r>
              <a:rPr lang="en-US" dirty="0" smtClean="0"/>
              <a:t>participation with ARIN across a range of areas (</a:t>
            </a:r>
            <a:r>
              <a:rPr dirty="0" smtClean="0"/>
              <a:t>Policy </a:t>
            </a:r>
            <a:r>
              <a:rPr dirty="0"/>
              <a:t>Development </a:t>
            </a:r>
            <a:r>
              <a:rPr dirty="0" smtClean="0"/>
              <a:t>Discussions</a:t>
            </a:r>
            <a:r>
              <a:rPr lang="en-US" dirty="0" smtClean="0"/>
              <a:t>, Outreach, Capacity Building)</a:t>
            </a:r>
            <a:endParaRPr dirty="0"/>
          </a:p>
          <a:p>
            <a:pPr marL="596900" indent="-596900" defTabSz="775969">
              <a:spcBef>
                <a:spcPts val="5500"/>
              </a:spcBef>
              <a:defRPr sz="6016"/>
            </a:pPr>
            <a:r>
              <a:rPr dirty="0"/>
              <a:t>Continuing Collaboration with:</a:t>
            </a:r>
          </a:p>
          <a:p>
            <a:pPr marL="1193800" lvl="1" indent="-596900" defTabSz="775969">
              <a:spcBef>
                <a:spcPts val="500"/>
              </a:spcBef>
              <a:defRPr sz="5076"/>
            </a:pPr>
            <a:r>
              <a:rPr dirty="0" smtClean="0"/>
              <a:t>Caribbean </a:t>
            </a:r>
            <a:r>
              <a:rPr dirty="0"/>
              <a:t>Telecommunications Union (CTU)</a:t>
            </a:r>
          </a:p>
          <a:p>
            <a:pPr marL="1193800" lvl="1" indent="-596900" defTabSz="775969">
              <a:spcBef>
                <a:spcPts val="500"/>
              </a:spcBef>
              <a:defRPr sz="5076"/>
            </a:pPr>
            <a:r>
              <a:rPr dirty="0"/>
              <a:t>CaribNOG</a:t>
            </a:r>
          </a:p>
          <a:p>
            <a:pPr marL="1193800" lvl="1" indent="-596900" defTabSz="775969">
              <a:spcBef>
                <a:spcPts val="500"/>
              </a:spcBef>
              <a:defRPr sz="5076"/>
            </a:pPr>
            <a:r>
              <a:rPr dirty="0"/>
              <a:t>Caribbean Internet Governance </a:t>
            </a:r>
            <a:r>
              <a:rPr dirty="0" smtClean="0"/>
              <a:t>Forum</a:t>
            </a:r>
            <a:endParaRPr lang="en-US" dirty="0" smtClean="0"/>
          </a:p>
          <a:p>
            <a:pPr marL="1193800" lvl="1" indent="-596900" defTabSz="775969">
              <a:spcBef>
                <a:spcPts val="500"/>
              </a:spcBef>
              <a:defRPr sz="5076"/>
            </a:pPr>
            <a:r>
              <a:rPr lang="en-US" dirty="0"/>
              <a:t>CANTO</a:t>
            </a:r>
          </a:p>
          <a:p>
            <a:pPr marL="1193800" lvl="1" indent="-596900" defTabSz="775969">
              <a:spcBef>
                <a:spcPts val="500"/>
              </a:spcBef>
              <a:defRPr sz="5076"/>
            </a:pPr>
            <a:endParaRPr dirty="0"/>
          </a:p>
        </p:txBody>
      </p:sp>
      <p:sp>
        <p:nvSpPr>
          <p:cNvPr id="181" name="Slide Number"/>
          <p:cNvSpPr txBox="1">
            <a:spLocks noGrp="1"/>
          </p:cNvSpPr>
          <p:nvPr>
            <p:ph type="sldNum" sz="quarter" idx="2"/>
          </p:nvPr>
        </p:nvSpPr>
        <p:spPr>
          <a:xfrm>
            <a:off x="12030038" y="13049250"/>
            <a:ext cx="272797" cy="52070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6</a:t>
            </a:fld>
            <a:endParaRPr/>
          </a:p>
        </p:txBody>
      </p:sp>
      <p:pic>
        <p:nvPicPr>
          <p:cNvPr id="182" name="ARIN_logo.svg.png" descr="ARIN_logo.svg.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351" y="12937020"/>
            <a:ext cx="3157457" cy="74516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ransfers to specified recipients"/>
          <p:cNvSpPr txBox="1">
            <a:spLocks noGrp="1"/>
          </p:cNvSpPr>
          <p:nvPr>
            <p:ph type="title"/>
          </p:nvPr>
        </p:nvSpPr>
        <p:spPr>
          <a:xfrm>
            <a:off x="1231900" y="863600"/>
            <a:ext cx="21907500" cy="1777180"/>
          </a:xfrm>
          <a:prstGeom prst="rect">
            <a:avLst/>
          </a:prstGeom>
        </p:spPr>
        <p:txBody>
          <a:bodyPr>
            <a:normAutofit/>
          </a:bodyPr>
          <a:lstStyle>
            <a:lvl1pPr algn="ctr" defTabSz="635634">
              <a:defRPr sz="7392" spc="1182"/>
            </a:lvl1pPr>
          </a:lstStyle>
          <a:p>
            <a:r>
              <a:rPr sz="9600" dirty="0" smtClean="0"/>
              <a:t>Transfers</a:t>
            </a:r>
            <a:endParaRPr sz="9600"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09600" y="1752190"/>
            <a:ext cx="23152100" cy="11717622"/>
          </a:xfrm>
          <a:prstGeom prst="rect">
            <a:avLst/>
          </a:prstGeom>
        </p:spPr>
      </p:pic>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202020"/>
            </a:gs>
            <a:gs pos="100000">
              <a:srgbClr val="000000"/>
            </a:gs>
          </a:gsLst>
          <a:lin ang="18759930" scaled="0"/>
        </a:gradFill>
        <a:effectLst/>
      </p:bgPr>
    </p:bg>
    <p:spTree>
      <p:nvGrpSpPr>
        <p:cNvPr id="1" name=""/>
        <p:cNvGrpSpPr/>
        <p:nvPr/>
      </p:nvGrpSpPr>
      <p:grpSpPr>
        <a:xfrm>
          <a:off x="0" y="0"/>
          <a:ext cx="0" cy="0"/>
          <a:chOff x="0" y="0"/>
          <a:chExt cx="0" cy="0"/>
        </a:xfrm>
      </p:grpSpPr>
      <p:sp>
        <p:nvSpPr>
          <p:cNvPr id="185" name="ISPs with IPv4 and IPv6"/>
          <p:cNvSpPr txBox="1">
            <a:spLocks noGrp="1"/>
          </p:cNvSpPr>
          <p:nvPr>
            <p:ph type="title"/>
          </p:nvPr>
        </p:nvSpPr>
        <p:spPr>
          <a:xfrm>
            <a:off x="1787522" y="486138"/>
            <a:ext cx="20808956" cy="1862282"/>
          </a:xfrm>
          <a:prstGeom prst="rect">
            <a:avLst/>
          </a:prstGeom>
        </p:spPr>
        <p:txBody>
          <a:bodyPr anchor="ctr"/>
          <a:lstStyle/>
          <a:p>
            <a:pPr algn="ctr">
              <a:defRPr sz="9600" spc="1536"/>
            </a:pPr>
            <a:r>
              <a:t>ISP</a:t>
            </a:r>
            <a:r>
              <a:rPr cap="small"/>
              <a:t>s</a:t>
            </a:r>
            <a:r>
              <a:t> with IPv4 and IPv6</a:t>
            </a:r>
          </a:p>
        </p:txBody>
      </p:sp>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54508" y="740138"/>
            <a:ext cx="24893016" cy="13516068"/>
          </a:xfrm>
          <a:prstGeom prst="rect">
            <a:avLst/>
          </a:prstGeom>
        </p:spPr>
      </p:pic>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202020"/>
            </a:gs>
            <a:gs pos="100000">
              <a:srgbClr val="000000"/>
            </a:gs>
          </a:gsLst>
          <a:lin ang="18759930" scaled="0"/>
        </a:gradFill>
        <a:effectLst/>
      </p:bgPr>
    </p:bg>
    <p:spTree>
      <p:nvGrpSpPr>
        <p:cNvPr id="1" name=""/>
        <p:cNvGrpSpPr/>
        <p:nvPr/>
      </p:nvGrpSpPr>
      <p:grpSpPr>
        <a:xfrm>
          <a:off x="0" y="0"/>
          <a:ext cx="0" cy="0"/>
          <a:chOff x="0" y="0"/>
          <a:chExt cx="0" cy="0"/>
        </a:xfrm>
      </p:grpSpPr>
      <p:sp>
        <p:nvSpPr>
          <p:cNvPr id="189" name="ARIN-2016-3: Alternative simplified criteria for justifying small IPv4 transfers…"/>
          <p:cNvSpPr txBox="1">
            <a:spLocks noGrp="1"/>
          </p:cNvSpPr>
          <p:nvPr>
            <p:ph type="body" idx="1"/>
          </p:nvPr>
        </p:nvSpPr>
        <p:spPr>
          <a:xfrm>
            <a:off x="1231900" y="3220278"/>
            <a:ext cx="21907500" cy="9073322"/>
          </a:xfrm>
          <a:prstGeom prst="rect">
            <a:avLst/>
          </a:prstGeom>
        </p:spPr>
        <p:txBody>
          <a:bodyPr anchor="t"/>
          <a:lstStyle/>
          <a:p>
            <a:pPr marL="609600" indent="-609600" defTabSz="792479">
              <a:spcBef>
                <a:spcPts val="5600"/>
              </a:spcBef>
              <a:defRPr sz="6144"/>
            </a:pPr>
            <a:r>
              <a:rPr dirty="0">
                <a:latin typeface="Avenir Heavy"/>
                <a:ea typeface="Avenir Heavy"/>
                <a:cs typeface="Avenir Heavy"/>
                <a:sym typeface="Avenir Heavy"/>
              </a:rPr>
              <a:t>ARIN-2016-3: </a:t>
            </a:r>
            <a:r>
              <a:rPr dirty="0"/>
              <a:t>Alternative simplified criteria for justifying small IPv4 transfers</a:t>
            </a:r>
          </a:p>
          <a:p>
            <a:pPr marL="1219200" lvl="1" indent="-609600" defTabSz="792479">
              <a:spcBef>
                <a:spcPts val="5600"/>
              </a:spcBef>
              <a:defRPr sz="4608"/>
            </a:pPr>
            <a:r>
              <a:rPr dirty="0"/>
              <a:t>Allows organizations to double their resources </a:t>
            </a:r>
            <a:r>
              <a:rPr lang="en-US" dirty="0" smtClean="0"/>
              <a:t>via transfer </a:t>
            </a:r>
            <a:r>
              <a:rPr dirty="0" smtClean="0"/>
              <a:t>(</a:t>
            </a:r>
            <a:r>
              <a:rPr dirty="0"/>
              <a:t>up to a /16) once every six months if they have utilized 80% of their </a:t>
            </a:r>
            <a:r>
              <a:rPr lang="en-US" dirty="0" smtClean="0"/>
              <a:t>IPv4 number resources</a:t>
            </a:r>
            <a:r>
              <a:rPr dirty="0" smtClean="0"/>
              <a:t>.</a:t>
            </a:r>
            <a:endParaRPr dirty="0"/>
          </a:p>
          <a:p>
            <a:pPr marL="609600" indent="-609600" defTabSz="792479">
              <a:spcBef>
                <a:spcPts val="5600"/>
              </a:spcBef>
              <a:defRPr sz="6144"/>
            </a:pPr>
            <a:r>
              <a:rPr dirty="0">
                <a:latin typeface="Avenir Heavy"/>
                <a:ea typeface="Avenir Heavy"/>
                <a:cs typeface="Avenir Heavy"/>
                <a:sym typeface="Avenir Heavy"/>
              </a:rPr>
              <a:t>ARIN-2016-9: </a:t>
            </a:r>
            <a:r>
              <a:rPr dirty="0"/>
              <a:t>Streamline Merger &amp; Acquisition Transfers</a:t>
            </a:r>
          </a:p>
          <a:p>
            <a:pPr marL="1219200" lvl="1" indent="-609600" defTabSz="792479">
              <a:spcBef>
                <a:spcPts val="5600"/>
              </a:spcBef>
              <a:defRPr sz="4608"/>
            </a:pPr>
            <a:r>
              <a:rPr dirty="0"/>
              <a:t>Allows acquiring entities to complete Merger and Acquisition Transfers with ARIN with proof of </a:t>
            </a:r>
            <a:r>
              <a:rPr dirty="0" smtClean="0"/>
              <a:t>acquisition</a:t>
            </a:r>
            <a:r>
              <a:rPr lang="en-US" dirty="0" smtClean="0"/>
              <a:t> </a:t>
            </a:r>
            <a:r>
              <a:rPr dirty="0" smtClean="0"/>
              <a:t>only </a:t>
            </a:r>
            <a:r>
              <a:rPr dirty="0"/>
              <a:t>(no </a:t>
            </a:r>
            <a:r>
              <a:rPr dirty="0" smtClean="0"/>
              <a:t>need </a:t>
            </a:r>
            <a:r>
              <a:rPr dirty="0"/>
              <a:t>assessment </a:t>
            </a:r>
            <a:r>
              <a:rPr lang="en-US" dirty="0" smtClean="0"/>
              <a:t>required) </a:t>
            </a:r>
            <a:endParaRPr dirty="0"/>
          </a:p>
        </p:txBody>
      </p:sp>
      <p:sp>
        <p:nvSpPr>
          <p:cNvPr id="190"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9</a:t>
            </a:fld>
            <a:endParaRPr/>
          </a:p>
        </p:txBody>
      </p:sp>
      <p:sp>
        <p:nvSpPr>
          <p:cNvPr id="191" name="Recently implemented policies"/>
          <p:cNvSpPr txBox="1">
            <a:spLocks noGrp="1"/>
          </p:cNvSpPr>
          <p:nvPr>
            <p:ph type="title"/>
          </p:nvPr>
        </p:nvSpPr>
        <p:spPr>
          <a:xfrm>
            <a:off x="505296" y="660809"/>
            <a:ext cx="23322280" cy="1862281"/>
          </a:xfrm>
          <a:prstGeom prst="rect">
            <a:avLst/>
          </a:prstGeom>
        </p:spPr>
        <p:txBody>
          <a:bodyPr>
            <a:normAutofit fontScale="90000"/>
          </a:bodyPr>
          <a:lstStyle>
            <a:lvl1pPr defTabSz="693419">
              <a:defRPr sz="8064" spc="1290"/>
            </a:lvl1pPr>
          </a:lstStyle>
          <a:p>
            <a:pPr algn="ctr"/>
            <a:r>
              <a:rPr dirty="0"/>
              <a:t>Recently implemented </a:t>
            </a:r>
            <a:r>
              <a:rPr dirty="0" smtClean="0"/>
              <a:t>policies</a:t>
            </a:r>
            <a:r>
              <a:rPr lang="en-US" dirty="0" smtClean="0"/>
              <a:t> </a:t>
            </a:r>
            <a:br>
              <a:rPr lang="en-US" dirty="0" smtClean="0"/>
            </a:br>
            <a:r>
              <a:rPr lang="en-US" dirty="0" smtClean="0"/>
              <a:t>(8 AUGUST)</a:t>
            </a:r>
            <a:endParaRPr dirty="0"/>
          </a:p>
        </p:txBody>
      </p:sp>
      <p:pic>
        <p:nvPicPr>
          <p:cNvPr id="192" name="ARIN_logo.svg.png" descr="ARIN_logo.svg.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351" y="12937020"/>
            <a:ext cx="3157457" cy="745160"/>
          </a:xfrm>
          <a:prstGeom prst="rect">
            <a:avLst/>
          </a:prstGeom>
          <a:ln w="12700">
            <a:miter lim="400000"/>
          </a:ln>
        </p:spPr>
      </p:pic>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New_Template1">
  <a:themeElements>
    <a:clrScheme name="New_Template1">
      <a:dk1>
        <a:srgbClr val="000000"/>
      </a:dk1>
      <a:lt1>
        <a:srgbClr val="FFFFFF"/>
      </a:lt1>
      <a:dk2>
        <a:srgbClr val="4F4F4F"/>
      </a:dk2>
      <a:lt2>
        <a:srgbClr val="BFBFBF"/>
      </a:lt2>
      <a:accent1>
        <a:srgbClr val="1B6BBC"/>
      </a:accent1>
      <a:accent2>
        <a:srgbClr val="42AAC9"/>
      </a:accent2>
      <a:accent3>
        <a:srgbClr val="518C15"/>
      </a:accent3>
      <a:accent4>
        <a:srgbClr val="DE9000"/>
      </a:accent4>
      <a:accent5>
        <a:srgbClr val="DB2800"/>
      </a:accent5>
      <a:accent6>
        <a:srgbClr val="B130C2"/>
      </a:accent6>
      <a:hlink>
        <a:srgbClr val="0000FF"/>
      </a:hlink>
      <a:folHlink>
        <a:srgbClr val="FF00FF"/>
      </a:folHlink>
    </a:clrScheme>
    <a:fontScheme name="New_Template1">
      <a:majorFont>
        <a:latin typeface="Avenir Light"/>
        <a:ea typeface="Avenir Light"/>
        <a:cs typeface="Avenir Light"/>
      </a:majorFont>
      <a:minorFont>
        <a:latin typeface="Avenir Light"/>
        <a:ea typeface="Avenir Light"/>
        <a:cs typeface="Avenir Light"/>
      </a:minorFont>
    </a:fontScheme>
    <a:fmtScheme name="New_Template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450000"/>
            <a:satOff val="-18071"/>
            <a:lumOff val="-1460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all" spc="512" normalizeH="0" baseline="0">
            <a:ln>
              <a:noFill/>
            </a:ln>
            <a:solidFill>
              <a:srgbClr val="FFFFFF"/>
            </a:solidFill>
            <a:effectLst/>
            <a:uFillTx/>
            <a:latin typeface="Avenir Medium"/>
            <a:ea typeface="Avenir Medium"/>
            <a:cs typeface="Avenir Medium"/>
            <a:sym typeface="Avenir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FFFFFF"/>
            </a:solidFill>
            <a:effectLst/>
            <a:uFillTx/>
            <a:latin typeface="+mn-lt"/>
            <a:ea typeface="+mn-ea"/>
            <a:cs typeface="+mn-cs"/>
            <a:sym typeface="Avenir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1">
  <a:themeElements>
    <a:clrScheme name="New_Template1">
      <a:dk1>
        <a:srgbClr val="000000"/>
      </a:dk1>
      <a:lt1>
        <a:srgbClr val="FFFFFF"/>
      </a:lt1>
      <a:dk2>
        <a:srgbClr val="4F4F4F"/>
      </a:dk2>
      <a:lt2>
        <a:srgbClr val="BFBFBF"/>
      </a:lt2>
      <a:accent1>
        <a:srgbClr val="1B6BBC"/>
      </a:accent1>
      <a:accent2>
        <a:srgbClr val="42AAC9"/>
      </a:accent2>
      <a:accent3>
        <a:srgbClr val="518C15"/>
      </a:accent3>
      <a:accent4>
        <a:srgbClr val="DE9000"/>
      </a:accent4>
      <a:accent5>
        <a:srgbClr val="DB2800"/>
      </a:accent5>
      <a:accent6>
        <a:srgbClr val="B130C2"/>
      </a:accent6>
      <a:hlink>
        <a:srgbClr val="0000FF"/>
      </a:hlink>
      <a:folHlink>
        <a:srgbClr val="FF00FF"/>
      </a:folHlink>
    </a:clrScheme>
    <a:fontScheme name="New_Template1">
      <a:majorFont>
        <a:latin typeface="Avenir Light"/>
        <a:ea typeface="Avenir Light"/>
        <a:cs typeface="Avenir Light"/>
      </a:majorFont>
      <a:minorFont>
        <a:latin typeface="Avenir Light"/>
        <a:ea typeface="Avenir Light"/>
        <a:cs typeface="Avenir Light"/>
      </a:minorFont>
    </a:fontScheme>
    <a:fmtScheme name="New_Template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450000"/>
            <a:satOff val="-18071"/>
            <a:lumOff val="-1460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all" spc="512" normalizeH="0" baseline="0">
            <a:ln>
              <a:noFill/>
            </a:ln>
            <a:solidFill>
              <a:srgbClr val="FFFFFF"/>
            </a:solidFill>
            <a:effectLst/>
            <a:uFillTx/>
            <a:latin typeface="Avenir Medium"/>
            <a:ea typeface="Avenir Medium"/>
            <a:cs typeface="Avenir Medium"/>
            <a:sym typeface="Avenir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FFFFFF"/>
            </a:solidFill>
            <a:effectLst/>
            <a:uFillTx/>
            <a:latin typeface="+mn-lt"/>
            <a:ea typeface="+mn-ea"/>
            <a:cs typeface="+mn-cs"/>
            <a:sym typeface="Avenir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Parcel</Template>
  <TotalTime>3193</TotalTime>
  <Words>1292</Words>
  <Application>Microsoft Macintosh PowerPoint</Application>
  <PresentationFormat>Custom</PresentationFormat>
  <Paragraphs>101</Paragraphs>
  <Slides>12</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Avenir Book</vt:lpstr>
      <vt:lpstr>Avenir Heavy</vt:lpstr>
      <vt:lpstr>Avenir Light</vt:lpstr>
      <vt:lpstr>Avenir Medium</vt:lpstr>
      <vt:lpstr>Calibri</vt:lpstr>
      <vt:lpstr>Helvetica Neue</vt:lpstr>
      <vt:lpstr>New_Template1</vt:lpstr>
      <vt:lpstr>Paul ANDERSEN  CHAIRMAN, ARIN BOARD OF TRUSTEES</vt:lpstr>
      <vt:lpstr>PowerPoint Presentation</vt:lpstr>
      <vt:lpstr>ARIN serves…</vt:lpstr>
      <vt:lpstr>our focus</vt:lpstr>
      <vt:lpstr>Community Engagement</vt:lpstr>
      <vt:lpstr>Caribbean Engagement</vt:lpstr>
      <vt:lpstr>Transfers</vt:lpstr>
      <vt:lpstr>ISPs with IPv4 and IPv6</vt:lpstr>
      <vt:lpstr>Recently implemented policies  (8 AUGUST)</vt:lpstr>
      <vt:lpstr>the latest</vt:lpstr>
      <vt:lpstr>Upcoming ARIN Meetings</vt:lpstr>
      <vt:lpstr>PowerPoint Presentation</vt:lpstr>
    </vt:vector>
  </TitlesOfParts>
  <Manager/>
  <Company/>
  <LinksUpToDate>false</LinksUpToDate>
  <SharedDoc>false</SharedDoc>
  <HyperlinkBase/>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Title</dc:title>
  <dc:subject/>
  <dc:creator/>
  <cp:keywords/>
  <dc:description/>
  <cp:lastModifiedBy>shopkins@arin.net</cp:lastModifiedBy>
  <cp:revision>36</cp:revision>
  <cp:lastPrinted>2017-10-13T12:15:39Z</cp:lastPrinted>
  <dcterms:modified xsi:type="dcterms:W3CDTF">2017-10-25T07:04:44Z</dcterms:modified>
  <cp:category/>
</cp:coreProperties>
</file>