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9" r:id="rId1"/>
    <p:sldMasterId id="2147493463" r:id="rId2"/>
  </p:sldMasterIdLst>
  <p:notesMasterIdLst>
    <p:notesMasterId r:id="rId17"/>
  </p:notesMasterIdLst>
  <p:handoutMasterIdLst>
    <p:handoutMasterId r:id="rId18"/>
  </p:handoutMasterIdLst>
  <p:sldIdLst>
    <p:sldId id="256" r:id="rId3"/>
    <p:sldId id="262" r:id="rId4"/>
    <p:sldId id="263" r:id="rId5"/>
    <p:sldId id="264" r:id="rId6"/>
    <p:sldId id="265" r:id="rId7"/>
    <p:sldId id="268" r:id="rId8"/>
    <p:sldId id="267" r:id="rId9"/>
    <p:sldId id="266" r:id="rId10"/>
    <p:sldId id="270" r:id="rId11"/>
    <p:sldId id="271" r:id="rId12"/>
    <p:sldId id="272" r:id="rId13"/>
    <p:sldId id="258" r:id="rId14"/>
    <p:sldId id="257"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33"/>
    <p:restoredTop sz="94688"/>
  </p:normalViewPr>
  <p:slideViewPr>
    <p:cSldViewPr snapToGrid="0" snapToObjects="1">
      <p:cViewPr varScale="1">
        <p:scale>
          <a:sx n="96" d="100"/>
          <a:sy n="96" d="100"/>
        </p:scale>
        <p:origin x="73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DC11D5-F0BA-0343-874C-D6E0F6EEF2C2}" type="datetimeFigureOut">
              <a:rPr lang="en-US" smtClean="0"/>
              <a:t>10/25/17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E7B050-BDDF-5B41-8A8F-A5EBFB0B2DB5}" type="slidenum">
              <a:rPr lang="en-US" smtClean="0"/>
              <a:t>‹#›</a:t>
            </a:fld>
            <a:endParaRPr lang="en-US"/>
          </a:p>
        </p:txBody>
      </p:sp>
    </p:spTree>
    <p:extLst>
      <p:ext uri="{BB962C8B-B14F-4D97-AF65-F5344CB8AC3E}">
        <p14:creationId xmlns:p14="http://schemas.microsoft.com/office/powerpoint/2010/main" val="117546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0BE28-5CDF-1841-BACB-56A5E84734F7}" type="datetimeFigureOut">
              <a:rPr lang="en-US" smtClean="0"/>
              <a:t>10/25/17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6EE37-B1F9-494A-9CD1-DE2BBFE319A8}" type="slidenum">
              <a:rPr lang="en-US" smtClean="0"/>
              <a:t>‹#›</a:t>
            </a:fld>
            <a:endParaRPr lang="en-US"/>
          </a:p>
        </p:txBody>
      </p:sp>
    </p:spTree>
    <p:extLst>
      <p:ext uri="{BB962C8B-B14F-4D97-AF65-F5344CB8AC3E}">
        <p14:creationId xmlns:p14="http://schemas.microsoft.com/office/powerpoint/2010/main" val="185450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26EE37-B1F9-494A-9CD1-DE2BBFE319A8}" type="slidenum">
              <a:rPr lang="en-US" smtClean="0"/>
              <a:t>1</a:t>
            </a:fld>
            <a:endParaRPr lang="en-US"/>
          </a:p>
        </p:txBody>
      </p:sp>
    </p:spTree>
    <p:extLst>
      <p:ext uri="{BB962C8B-B14F-4D97-AF65-F5344CB8AC3E}">
        <p14:creationId xmlns:p14="http://schemas.microsoft.com/office/powerpoint/2010/main" val="862862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6EE37-B1F9-494A-9CD1-DE2BBFE319A8}" type="slidenum">
              <a:rPr lang="en-US" smtClean="0"/>
              <a:t>2</a:t>
            </a:fld>
            <a:endParaRPr lang="en-US"/>
          </a:p>
        </p:txBody>
      </p:sp>
    </p:spTree>
    <p:extLst>
      <p:ext uri="{BB962C8B-B14F-4D97-AF65-F5344CB8AC3E}">
        <p14:creationId xmlns:p14="http://schemas.microsoft.com/office/powerpoint/2010/main" val="189488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50897"/>
            <a:ext cx="8229600" cy="1340725"/>
          </a:xfrm>
        </p:spPr>
        <p:txBody>
          <a:bodyPr/>
          <a:lstStyle>
            <a:lvl1pPr algn="ctr">
              <a:defRPr>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090757"/>
            <a:ext cx="6400800" cy="1015001"/>
          </a:xfrm>
        </p:spPr>
        <p:txBody>
          <a:bodyPr>
            <a:normAutofit/>
          </a:bodyPr>
          <a:lstStyle>
            <a:lvl1pPr marL="0" indent="0" algn="ctr">
              <a:buNone/>
              <a:defRPr sz="25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9AE358-3FBF-2645-99F5-4DA1202D2A39}" type="datetime1">
              <a:rPr lang="en-US" smtClean="0"/>
              <a:t>10/25/17</a:t>
            </a:fld>
            <a:endParaRPr lang="en-US" dirty="0"/>
          </a:p>
        </p:txBody>
      </p:sp>
      <p:sp>
        <p:nvSpPr>
          <p:cNvPr id="5" name="Footer Placeholder 4"/>
          <p:cNvSpPr>
            <a:spLocks noGrp="1"/>
          </p:cNvSpPr>
          <p:nvPr>
            <p:ph type="ftr" sz="quarter" idx="11"/>
          </p:nvPr>
        </p:nvSpPr>
        <p:spPr/>
        <p:txBody>
          <a:bodyPr/>
          <a:lstStyle/>
          <a:p>
            <a:r>
              <a:rPr lang="en-US" smtClean="0"/>
              <a:t>voettekst</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32538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749C4-A917-AE4C-9487-2A7D4C0DFE97}" type="datetime1">
              <a:rPr lang="en-US" smtClean="0"/>
              <a:t>10/25/17</a:t>
            </a:fld>
            <a:endParaRPr lang="en-US"/>
          </a:p>
        </p:txBody>
      </p:sp>
      <p:sp>
        <p:nvSpPr>
          <p:cNvPr id="3" name="Footer Placeholder 2"/>
          <p:cNvSpPr>
            <a:spLocks noGrp="1"/>
          </p:cNvSpPr>
          <p:nvPr>
            <p:ph type="ftr" sz="quarter" idx="11"/>
          </p:nvPr>
        </p:nvSpPr>
        <p:spPr/>
        <p:txBody>
          <a:bodyPr/>
          <a:lstStyle/>
          <a:p>
            <a:r>
              <a:rPr lang="en-US" smtClean="0"/>
              <a:t>voettekst</a:t>
            </a:r>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413652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569396"/>
            <a:ext cx="8229600" cy="36229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38580C-4CE2-9E46-A7FD-1B7C5EB7EFD9}" type="datetime1">
              <a:rPr lang="en-US" smtClean="0"/>
              <a:t>10/25/17</a:t>
            </a:fld>
            <a:endParaRPr lang="en-US"/>
          </a:p>
        </p:txBody>
      </p:sp>
      <p:sp>
        <p:nvSpPr>
          <p:cNvPr id="5" name="Footer Placeholder 4"/>
          <p:cNvSpPr>
            <a:spLocks noGrp="1"/>
          </p:cNvSpPr>
          <p:nvPr>
            <p:ph type="ftr" sz="quarter" idx="11"/>
          </p:nvPr>
        </p:nvSpPr>
        <p:spPr/>
        <p:txBody>
          <a:bodyPr/>
          <a:lstStyle/>
          <a:p>
            <a:r>
              <a:rPr lang="en-US" smtClean="0"/>
              <a:t>voettekst</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32244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560638"/>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560638"/>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8AA91-7446-EA48-9F39-96082EDB9C03}" type="datetime1">
              <a:rPr lang="en-US" smtClean="0"/>
              <a:t>10/25/17</a:t>
            </a:fld>
            <a:endParaRPr lang="en-US"/>
          </a:p>
        </p:txBody>
      </p:sp>
      <p:sp>
        <p:nvSpPr>
          <p:cNvPr id="6" name="Footer Placeholder 5"/>
          <p:cNvSpPr>
            <a:spLocks noGrp="1"/>
          </p:cNvSpPr>
          <p:nvPr>
            <p:ph type="ftr" sz="quarter" idx="11"/>
          </p:nvPr>
        </p:nvSpPr>
        <p:spPr/>
        <p:txBody>
          <a:bodyPr/>
          <a:lstStyle/>
          <a:p>
            <a:r>
              <a:rPr lang="en-US" smtClean="0"/>
              <a:t>voettekst</a:t>
            </a:r>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52590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3AE09F-4F5D-964E-8D7D-89DA8A0128BE}" type="datetime1">
              <a:rPr lang="en-US" smtClean="0"/>
              <a:t>10/25/17</a:t>
            </a:fld>
            <a:endParaRPr lang="en-US"/>
          </a:p>
        </p:txBody>
      </p:sp>
      <p:sp>
        <p:nvSpPr>
          <p:cNvPr id="4" name="Footer Placeholder 3"/>
          <p:cNvSpPr>
            <a:spLocks noGrp="1"/>
          </p:cNvSpPr>
          <p:nvPr>
            <p:ph type="ftr" sz="quarter" idx="11"/>
          </p:nvPr>
        </p:nvSpPr>
        <p:spPr/>
        <p:txBody>
          <a:bodyPr/>
          <a:lstStyle/>
          <a:p>
            <a:r>
              <a:rPr lang="en-US" smtClean="0"/>
              <a:t>voettekst</a:t>
            </a:r>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07213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2195B-C772-474F-B4F8-091BAFA2CBEE}" type="datetime1">
              <a:rPr lang="en-US" smtClean="0"/>
              <a:t>10/25/17</a:t>
            </a:fld>
            <a:endParaRPr lang="en-US"/>
          </a:p>
        </p:txBody>
      </p:sp>
      <p:sp>
        <p:nvSpPr>
          <p:cNvPr id="3" name="Footer Placeholder 2"/>
          <p:cNvSpPr>
            <a:spLocks noGrp="1"/>
          </p:cNvSpPr>
          <p:nvPr>
            <p:ph type="ftr" sz="quarter" idx="11"/>
          </p:nvPr>
        </p:nvSpPr>
        <p:spPr/>
        <p:txBody>
          <a:bodyPr/>
          <a:lstStyle/>
          <a:p>
            <a:r>
              <a:rPr lang="en-US" smtClean="0"/>
              <a:t>voettekst</a:t>
            </a:r>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0388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50897"/>
            <a:ext cx="8229600" cy="1340725"/>
          </a:xfrm>
        </p:spPr>
        <p:txBody>
          <a:bodyPr/>
          <a:lstStyle>
            <a:lvl1pPr algn="ctr">
              <a:defRPr>
                <a:solidFill>
                  <a:srgbClr val="000000"/>
                </a:solidFill>
              </a:defRPr>
            </a:lvl1pPr>
          </a:lstStyle>
          <a:p>
            <a:r>
              <a:rPr lang="nl-NL" smtClean="0"/>
              <a:t>Titelstijl van model bewerken</a:t>
            </a:r>
            <a:endParaRPr lang="en-US" dirty="0"/>
          </a:p>
        </p:txBody>
      </p:sp>
      <p:sp>
        <p:nvSpPr>
          <p:cNvPr id="3" name="Subtitle 2"/>
          <p:cNvSpPr>
            <a:spLocks noGrp="1"/>
          </p:cNvSpPr>
          <p:nvPr>
            <p:ph type="subTitle" idx="1"/>
          </p:nvPr>
        </p:nvSpPr>
        <p:spPr>
          <a:xfrm>
            <a:off x="1371600" y="5090757"/>
            <a:ext cx="6400800" cy="1015001"/>
          </a:xfrm>
        </p:spPr>
        <p:txBody>
          <a:bodyPr>
            <a:normAutofit/>
          </a:bodyPr>
          <a:lstStyle>
            <a:lvl1pPr marL="0" indent="0" algn="ctr">
              <a:buNone/>
              <a:defRPr sz="25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dirty="0"/>
          </a:p>
        </p:txBody>
      </p:sp>
      <p:sp>
        <p:nvSpPr>
          <p:cNvPr id="4" name="Date Placeholder 3"/>
          <p:cNvSpPr>
            <a:spLocks noGrp="1"/>
          </p:cNvSpPr>
          <p:nvPr>
            <p:ph type="dt" sz="half" idx="10"/>
          </p:nvPr>
        </p:nvSpPr>
        <p:spPr/>
        <p:txBody>
          <a:bodyPr/>
          <a:lstStyle/>
          <a:p>
            <a:fld id="{25563488-B95A-914D-AFCB-8D4AC3EFEE6C}" type="datetime1">
              <a:rPr lang="en-US" smtClean="0"/>
              <a:t>10/25/17</a:t>
            </a:fld>
            <a:endParaRPr lang="en-US" dirty="0"/>
          </a:p>
        </p:txBody>
      </p:sp>
      <p:sp>
        <p:nvSpPr>
          <p:cNvPr id="5" name="Footer Placeholder 4"/>
          <p:cNvSpPr>
            <a:spLocks noGrp="1"/>
          </p:cNvSpPr>
          <p:nvPr>
            <p:ph type="ftr" sz="quarter" idx="11"/>
          </p:nvPr>
        </p:nvSpPr>
        <p:spPr/>
        <p:txBody>
          <a:bodyPr/>
          <a:lstStyle/>
          <a:p>
            <a:r>
              <a:rPr lang="en-US" smtClean="0"/>
              <a:t>voettekst</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24096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nl-NL" smtClean="0"/>
              <a:t>Titelstijl van model bewerken</a:t>
            </a:r>
            <a:endParaRPr lang="en-US" dirty="0"/>
          </a:p>
        </p:txBody>
      </p:sp>
      <p:sp>
        <p:nvSpPr>
          <p:cNvPr id="3" name="Content Placeholder 2"/>
          <p:cNvSpPr>
            <a:spLocks noGrp="1"/>
          </p:cNvSpPr>
          <p:nvPr>
            <p:ph idx="1"/>
          </p:nvPr>
        </p:nvSpPr>
        <p:spPr>
          <a:xfrm>
            <a:off x="457200" y="2569396"/>
            <a:ext cx="8229600" cy="3622949"/>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D45544DF-24AC-494C-B596-ED41782683D7}" type="datetime1">
              <a:rPr lang="en-US" smtClean="0"/>
              <a:t>10/25/17</a:t>
            </a:fld>
            <a:endParaRPr lang="en-US"/>
          </a:p>
        </p:txBody>
      </p:sp>
      <p:sp>
        <p:nvSpPr>
          <p:cNvPr id="5" name="Footer Placeholder 4"/>
          <p:cNvSpPr>
            <a:spLocks noGrp="1"/>
          </p:cNvSpPr>
          <p:nvPr>
            <p:ph type="ftr" sz="quarter" idx="11"/>
          </p:nvPr>
        </p:nvSpPr>
        <p:spPr/>
        <p:txBody>
          <a:bodyPr/>
          <a:lstStyle/>
          <a:p>
            <a:r>
              <a:rPr lang="en-US" smtClean="0"/>
              <a:t>voettekst</a:t>
            </a:r>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2850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nl-NL" smtClean="0"/>
              <a:t>Titelstijl van model bewerken</a:t>
            </a:r>
            <a:endParaRPr lang="en-US" dirty="0"/>
          </a:p>
        </p:txBody>
      </p:sp>
      <p:sp>
        <p:nvSpPr>
          <p:cNvPr id="3" name="Content Placeholder 2"/>
          <p:cNvSpPr>
            <a:spLocks noGrp="1"/>
          </p:cNvSpPr>
          <p:nvPr>
            <p:ph sz="half" idx="1"/>
          </p:nvPr>
        </p:nvSpPr>
        <p:spPr>
          <a:xfrm>
            <a:off x="457200" y="2560638"/>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8200" y="2560638"/>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8C6861CD-345D-B544-A5EB-7B91B3753B7A}" type="datetime1">
              <a:rPr lang="en-US" smtClean="0"/>
              <a:t>10/25/17</a:t>
            </a:fld>
            <a:endParaRPr lang="en-US"/>
          </a:p>
        </p:txBody>
      </p:sp>
      <p:sp>
        <p:nvSpPr>
          <p:cNvPr id="6" name="Footer Placeholder 5"/>
          <p:cNvSpPr>
            <a:spLocks noGrp="1"/>
          </p:cNvSpPr>
          <p:nvPr>
            <p:ph type="ftr" sz="quarter" idx="11"/>
          </p:nvPr>
        </p:nvSpPr>
        <p:spPr/>
        <p:txBody>
          <a:bodyPr/>
          <a:lstStyle/>
          <a:p>
            <a:r>
              <a:rPr lang="en-US" smtClean="0"/>
              <a:t>voettekst</a:t>
            </a:r>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410187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chor="t" anchorCtr="0"/>
          <a:lstStyle>
            <a:lvl1pPr algn="l">
              <a:defRPr b="1" i="0">
                <a:solidFill>
                  <a:schemeClr val="tx2"/>
                </a:solidFill>
              </a:defRPr>
            </a:lvl1p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BC3B92D1-5A44-374B-9F79-91A05355142E}" type="datetime1">
              <a:rPr lang="en-US" smtClean="0"/>
              <a:t>10/25/17</a:t>
            </a:fld>
            <a:endParaRPr lang="en-US"/>
          </a:p>
        </p:txBody>
      </p:sp>
      <p:sp>
        <p:nvSpPr>
          <p:cNvPr id="4" name="Footer Placeholder 3"/>
          <p:cNvSpPr>
            <a:spLocks noGrp="1"/>
          </p:cNvSpPr>
          <p:nvPr>
            <p:ph type="ftr" sz="quarter" idx="11"/>
          </p:nvPr>
        </p:nvSpPr>
        <p:spPr/>
        <p:txBody>
          <a:bodyPr/>
          <a:lstStyle/>
          <a:p>
            <a:r>
              <a:rPr lang="en-US" smtClean="0"/>
              <a:t>voettekst</a:t>
            </a:r>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532729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2.xml"/><Relationship Id="rId7" Type="http://schemas.openxmlformats.org/officeDocument/2006/relationships/image" Target="../media/image3.jp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12000"/>
            <a:ext cx="8229600" cy="1143000"/>
          </a:xfrm>
          <a:prstGeom prst="rect">
            <a:avLst/>
          </a:prstGeom>
        </p:spPr>
        <p:txBody>
          <a:bodyPr vert="horz" lIns="91440" tIns="45720" rIns="91440" bIns="45720" rtlCol="0" anchor="t" anchorCtr="0">
            <a:normAutofit/>
          </a:bodyPr>
          <a:lstStyle/>
          <a:p>
            <a:r>
              <a:rPr lang="nl-NL" smtClean="0"/>
              <a:t>Titelstijl van model bewerken</a:t>
            </a:r>
            <a:endParaRPr lang="en-US"/>
          </a:p>
        </p:txBody>
      </p:sp>
      <p:sp>
        <p:nvSpPr>
          <p:cNvPr id="3" name="Text Placeholder 2"/>
          <p:cNvSpPr>
            <a:spLocks noGrp="1"/>
          </p:cNvSpPr>
          <p:nvPr>
            <p:ph type="body" idx="1"/>
          </p:nvPr>
        </p:nvSpPr>
        <p:spPr>
          <a:xfrm>
            <a:off x="457200" y="2555000"/>
            <a:ext cx="8229600" cy="3571163"/>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E104F-575D-3944-9F0A-A0A4A9504D59}" type="datetime1">
              <a:rPr lang="en-US" smtClean="0"/>
              <a:t>10/25/17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voettekst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853795746"/>
      </p:ext>
    </p:extLst>
  </p:cSld>
  <p:clrMap bg1="lt1" tx1="dk1" bg2="lt2" tx2="dk2" accent1="accent1" accent2="accent2" accent3="accent3" accent4="accent4" accent5="accent5" accent6="accent6" hlink="hlink" folHlink="folHlink"/>
  <p:sldLayoutIdLst>
    <p:sldLayoutId id="2147493470" r:id="rId1"/>
    <p:sldLayoutId id="2147493471" r:id="rId2"/>
    <p:sldLayoutId id="2147493472" r:id="rId3"/>
    <p:sldLayoutId id="2147493473" r:id="rId4"/>
    <p:sldLayoutId id="2147493474" r:id="rId5"/>
  </p:sldLayoutIdLst>
  <p:hf hdr="0" ftr="0" dt="0"/>
  <p:txStyles>
    <p:titleStyle>
      <a:lvl1pPr algn="l" defTabSz="457200" rtl="0" eaLnBrk="1" latinLnBrk="0" hangingPunct="1">
        <a:spcBef>
          <a:spcPct val="0"/>
        </a:spcBef>
        <a:buNone/>
        <a:defRPr sz="4400" b="1" i="0" kern="1200">
          <a:solidFill>
            <a:schemeClr val="bg1"/>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12000"/>
            <a:ext cx="8229600" cy="1143000"/>
          </a:xfrm>
          <a:prstGeom prst="rect">
            <a:avLst/>
          </a:prstGeom>
        </p:spPr>
        <p:txBody>
          <a:bodyPr vert="horz" lIns="91440" tIns="45720" rIns="91440" bIns="45720" rtlCol="0" anchor="t" anchorCtr="0">
            <a:normAutofit/>
          </a:bodyPr>
          <a:lstStyle/>
          <a:p>
            <a:r>
              <a:rPr lang="nl-NL" smtClean="0"/>
              <a:t>Titelstijl van model bewerken</a:t>
            </a:r>
            <a:endParaRPr lang="en-US"/>
          </a:p>
        </p:txBody>
      </p:sp>
      <p:sp>
        <p:nvSpPr>
          <p:cNvPr id="3" name="Text Placeholder 2"/>
          <p:cNvSpPr>
            <a:spLocks noGrp="1"/>
          </p:cNvSpPr>
          <p:nvPr>
            <p:ph type="body" idx="1"/>
          </p:nvPr>
        </p:nvSpPr>
        <p:spPr>
          <a:xfrm>
            <a:off x="457200" y="2555000"/>
            <a:ext cx="8229600" cy="3571163"/>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8FFE2-30AF-974A-9FD9-58AC28505E4F}" type="datetime1">
              <a:rPr lang="en-US" smtClean="0"/>
              <a:t>10/25/17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voettekst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999736266"/>
      </p:ext>
    </p:extLst>
  </p:cSld>
  <p:clrMap bg1="lt1" tx1="dk1" bg2="lt2" tx2="dk2" accent1="accent1" accent2="accent2" accent3="accent3" accent4="accent4" accent5="accent5" accent6="accent6" hlink="hlink" folHlink="folHlink"/>
  <p:sldLayoutIdLst>
    <p:sldLayoutId id="2147493464" r:id="rId1"/>
    <p:sldLayoutId id="2147493465" r:id="rId2"/>
    <p:sldLayoutId id="2147493466" r:id="rId3"/>
    <p:sldLayoutId id="2147493467" r:id="rId4"/>
    <p:sldLayoutId id="2147493468" r:id="rId5"/>
  </p:sldLayoutIdLst>
  <p:hf hdr="0" ftr="0" dt="0"/>
  <p:txStyles>
    <p:titleStyle>
      <a:lvl1pPr algn="l" defTabSz="457200" rtl="0" eaLnBrk="1" latinLnBrk="0" hangingPunct="1">
        <a:spcBef>
          <a:spcPct val="0"/>
        </a:spcBef>
        <a:buNone/>
        <a:defRPr sz="4400" b="1" i="0" kern="1200">
          <a:solidFill>
            <a:schemeClr val="tx2"/>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rgbClr val="000000"/>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ools.ietf.org/html/rfc794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ools.ietf.org/html/rfc794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Route Servers: An AMS-IX Introspective</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err="1" smtClean="0"/>
              <a:t>aris.lambrianidis@ams-ix.net</a:t>
            </a:r>
            <a:endParaRPr lang="en-US" dirty="0"/>
          </a:p>
        </p:txBody>
      </p:sp>
    </p:spTree>
    <p:extLst>
      <p:ext uri="{BB962C8B-B14F-4D97-AF65-F5344CB8AC3E}">
        <p14:creationId xmlns:p14="http://schemas.microsoft.com/office/powerpoint/2010/main" val="197419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Server politics</a:t>
            </a:r>
            <a:endParaRPr lang="en-US" dirty="0"/>
          </a:p>
        </p:txBody>
      </p:sp>
      <p:sp>
        <p:nvSpPr>
          <p:cNvPr id="3" name="Content Placeholder 2"/>
          <p:cNvSpPr>
            <a:spLocks noGrp="1"/>
          </p:cNvSpPr>
          <p:nvPr>
            <p:ph idx="1"/>
          </p:nvPr>
        </p:nvSpPr>
        <p:spPr/>
        <p:txBody>
          <a:bodyPr/>
          <a:lstStyle/>
          <a:p>
            <a:r>
              <a:rPr lang="en-US" b="1" dirty="0" smtClean="0"/>
              <a:t>Solution #6 (2017)</a:t>
            </a:r>
            <a:r>
              <a:rPr lang="en-US" dirty="0" smtClean="0"/>
              <a:t>: Bring the question back to the customer/member base. Get feedback. Customers voicing opinion were all in favor of doing so, and with IRR+RPKI the default filtering mechanism.</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10</a:t>
            </a:fld>
            <a:endParaRPr lang="en-US"/>
          </a:p>
        </p:txBody>
      </p:sp>
    </p:spTree>
    <p:extLst>
      <p:ext uri="{BB962C8B-B14F-4D97-AF65-F5344CB8AC3E}">
        <p14:creationId xmlns:p14="http://schemas.microsoft.com/office/powerpoint/2010/main" val="122978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Legacy </a:t>
            </a:r>
            <a:r>
              <a:rPr lang="en-US" dirty="0"/>
              <a:t>R</a:t>
            </a:r>
            <a:r>
              <a:rPr lang="en-US" dirty="0" smtClean="0"/>
              <a:t>oute Server ”</a:t>
            </a:r>
            <a:r>
              <a:rPr lang="en-US" dirty="0" err="1" smtClean="0"/>
              <a:t>falconization</a:t>
            </a:r>
            <a:r>
              <a:rPr lang="en-US" dirty="0" smtClean="0"/>
              <a:t>”™</a:t>
            </a:r>
            <a:endParaRPr lang="en-US" dirty="0"/>
          </a:p>
        </p:txBody>
      </p:sp>
      <p:sp>
        <p:nvSpPr>
          <p:cNvPr id="3" name="Content Placeholder 2"/>
          <p:cNvSpPr>
            <a:spLocks noGrp="1"/>
          </p:cNvSpPr>
          <p:nvPr>
            <p:ph idx="1"/>
          </p:nvPr>
        </p:nvSpPr>
        <p:spPr/>
        <p:txBody>
          <a:bodyPr/>
          <a:lstStyle/>
          <a:p>
            <a:endParaRPr lang="en-US" dirty="0" smtClean="0"/>
          </a:p>
          <a:p>
            <a:r>
              <a:rPr lang="en-US" dirty="0" smtClean="0"/>
              <a:t>Backporting of features went live on Friday, October 20</a:t>
            </a:r>
            <a:r>
              <a:rPr lang="en-US" baseline="30000" dirty="0" smtClean="0"/>
              <a:t>th</a:t>
            </a:r>
            <a:r>
              <a:rPr lang="en-US" dirty="0" smtClean="0"/>
              <a:t>, 2017.</a:t>
            </a:r>
          </a:p>
          <a:p>
            <a:r>
              <a:rPr lang="en-US" dirty="0" smtClean="0"/>
              <a:t>No traffic loss detected, although advertised prefixes (with IRR+RPKI filtering) went from ~165K to ~68K. </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11</a:t>
            </a:fld>
            <a:endParaRPr lang="en-US"/>
          </a:p>
        </p:txBody>
      </p:sp>
    </p:spTree>
    <p:extLst>
      <p:ext uri="{BB962C8B-B14F-4D97-AF65-F5344CB8AC3E}">
        <p14:creationId xmlns:p14="http://schemas.microsoft.com/office/powerpoint/2010/main" val="1743607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2066355A-084C-D24E-9AD2-7E4FC41EA627}" type="slidenum">
              <a:rPr lang="en-US" smtClean="0"/>
              <a:t>12</a:t>
            </a:fld>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690" y="1417638"/>
            <a:ext cx="8482875" cy="4938712"/>
          </a:xfrm>
        </p:spPr>
      </p:pic>
    </p:spTree>
    <p:extLst>
      <p:ext uri="{BB962C8B-B14F-4D97-AF65-F5344CB8AC3E}">
        <p14:creationId xmlns:p14="http://schemas.microsoft.com/office/powerpoint/2010/main" val="638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2066355A-084C-D24E-9AD2-7E4FC41EA627}" type="slidenum">
              <a:rPr lang="en-US" smtClean="0"/>
              <a:t>13</a:t>
            </a:fld>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174" y="1417639"/>
            <a:ext cx="8547652" cy="4938711"/>
          </a:xfrm>
        </p:spPr>
      </p:pic>
    </p:spTree>
    <p:extLst>
      <p:ext uri="{BB962C8B-B14F-4D97-AF65-F5344CB8AC3E}">
        <p14:creationId xmlns:p14="http://schemas.microsoft.com/office/powerpoint/2010/main" val="40823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14</a:t>
            </a:fld>
            <a:endParaRPr lang="en-US"/>
          </a:p>
        </p:txBody>
      </p:sp>
    </p:spTree>
    <p:extLst>
      <p:ext uri="{BB962C8B-B14F-4D97-AF65-F5344CB8AC3E}">
        <p14:creationId xmlns:p14="http://schemas.microsoft.com/office/powerpoint/2010/main" val="120893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Route Server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Problem #1 (ca. 2008)</a:t>
            </a:r>
            <a:r>
              <a:rPr lang="en-US" dirty="0" smtClean="0"/>
              <a:t>: Simplify large scale EBGP interconnection (peering) </a:t>
            </a:r>
            <a:br>
              <a:rPr lang="en-US" dirty="0" smtClean="0"/>
            </a:br>
            <a:r>
              <a:rPr lang="en-US" dirty="0" smtClean="0"/>
              <a:t>across a Layer 2 network</a:t>
            </a:r>
          </a:p>
          <a:p>
            <a:r>
              <a:rPr lang="en-US" b="1" dirty="0" smtClean="0"/>
              <a:t>Solution </a:t>
            </a:r>
            <a:r>
              <a:rPr lang="en-US" b="1" dirty="0"/>
              <a:t>#1</a:t>
            </a:r>
            <a:r>
              <a:rPr lang="en-US" dirty="0"/>
              <a:t>: Deploy one (or more) intermediate broker systems, acting s</a:t>
            </a:r>
            <a:r>
              <a:rPr lang="en-US" dirty="0" smtClean="0"/>
              <a:t>imilarly </a:t>
            </a:r>
            <a:r>
              <a:rPr lang="en-US" dirty="0"/>
              <a:t>to IBGP route reflectors. Call them route servers</a:t>
            </a:r>
            <a:r>
              <a:rPr lang="en-US" dirty="0" smtClean="0"/>
              <a:t>.*</a:t>
            </a:r>
          </a:p>
          <a:p>
            <a:pPr marL="3657600" lvl="8" indent="0" algn="r">
              <a:buNone/>
            </a:pPr>
            <a:r>
              <a:rPr lang="en-US" dirty="0" smtClean="0">
                <a:solidFill>
                  <a:schemeClr val="bg1"/>
                </a:solidFill>
              </a:rPr>
              <a:t>*Now </a:t>
            </a:r>
            <a:r>
              <a:rPr lang="en-US" dirty="0" smtClean="0">
                <a:solidFill>
                  <a:schemeClr val="bg1"/>
                </a:solidFill>
                <a:hlinkClick r:id="rId3"/>
              </a:rPr>
              <a:t>RFC7947</a:t>
            </a:r>
            <a:endParaRPr lang="en-US" dirty="0" smtClean="0">
              <a:solidFill>
                <a:schemeClr val="bg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2</a:t>
            </a:fld>
            <a:endParaRPr lang="en-US"/>
          </a:p>
        </p:txBody>
      </p:sp>
    </p:spTree>
    <p:extLst>
      <p:ext uri="{BB962C8B-B14F-4D97-AF65-F5344CB8AC3E}">
        <p14:creationId xmlns:p14="http://schemas.microsoft.com/office/powerpoint/2010/main" val="509113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Route Server Challenges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Problem #</a:t>
            </a:r>
            <a:r>
              <a:rPr lang="en-US" b="1" dirty="0" smtClean="0"/>
              <a:t>2 (a bit later)</a:t>
            </a:r>
            <a:r>
              <a:rPr lang="en-US" dirty="0" smtClean="0"/>
              <a:t>: </a:t>
            </a:r>
            <a:r>
              <a:rPr lang="en-US" dirty="0"/>
              <a:t>Support peer routing policies: Peers want to exchange prefixes with a subset of all route server peers.</a:t>
            </a:r>
          </a:p>
          <a:p>
            <a:r>
              <a:rPr lang="en-US" b="1" dirty="0"/>
              <a:t>Diverse </a:t>
            </a:r>
            <a:r>
              <a:rPr lang="en-US" b="1" strike="sngStrike" dirty="0" smtClean="0"/>
              <a:t>Kludges</a:t>
            </a:r>
            <a:r>
              <a:rPr lang="en-US" b="1" dirty="0"/>
              <a:t> Solutions #2</a:t>
            </a:r>
            <a:r>
              <a:rPr lang="en-US" dirty="0"/>
              <a:t>:                 </a:t>
            </a:r>
            <a:r>
              <a:rPr lang="en-US" dirty="0" smtClean="0"/>
              <a:t>     </a:t>
            </a:r>
            <a:r>
              <a:rPr lang="en-US" dirty="0" smtClean="0"/>
              <a:t>     1</a:t>
            </a:r>
            <a:r>
              <a:rPr lang="en-US" dirty="0" smtClean="0"/>
              <a:t>. IRR </a:t>
            </a:r>
            <a:r>
              <a:rPr lang="en-US" dirty="0"/>
              <a:t>based </a:t>
            </a:r>
            <a:r>
              <a:rPr lang="en-US" dirty="0" smtClean="0"/>
              <a:t>policies</a:t>
            </a:r>
            <a:br>
              <a:rPr lang="en-US" dirty="0" smtClean="0"/>
            </a:br>
            <a:r>
              <a:rPr lang="en-US" dirty="0" smtClean="0"/>
              <a:t>2</a:t>
            </a:r>
            <a:r>
              <a:rPr lang="en-US" dirty="0"/>
              <a:t>. BGP community </a:t>
            </a:r>
            <a:r>
              <a:rPr lang="en-US" dirty="0" smtClean="0"/>
              <a:t>parsing</a:t>
            </a:r>
            <a:br>
              <a:rPr lang="en-US" dirty="0" smtClean="0"/>
            </a:br>
            <a:r>
              <a:rPr lang="en-US" dirty="0" smtClean="0"/>
              <a:t>3</a:t>
            </a:r>
            <a:r>
              <a:rPr lang="en-US" dirty="0"/>
              <a:t>. Client-Accessible </a:t>
            </a:r>
            <a:r>
              <a:rPr lang="en-US" dirty="0" smtClean="0"/>
              <a:t>database                                        	  (</a:t>
            </a:r>
            <a:r>
              <a:rPr lang="en-US" dirty="0"/>
              <a:t>we ended up with 1. and 2</a:t>
            </a:r>
            <a:r>
              <a:rPr lang="en-US" dirty="0" smtClean="0"/>
              <a:t>.)*</a:t>
            </a:r>
          </a:p>
          <a:p>
            <a:pPr marL="1257300" lvl="3" indent="0" algn="r">
              <a:buNone/>
            </a:pPr>
            <a:r>
              <a:rPr lang="en-US" dirty="0" smtClean="0"/>
              <a:t>*Still part of </a:t>
            </a:r>
            <a:r>
              <a:rPr lang="en-US" dirty="0" smtClean="0">
                <a:hlinkClick r:id="rId2"/>
              </a:rPr>
              <a:t>RFC7947</a:t>
            </a:r>
            <a:endParaRPr lang="en-US" dirty="0"/>
          </a:p>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3</a:t>
            </a:fld>
            <a:endParaRPr lang="en-US"/>
          </a:p>
        </p:txBody>
      </p:sp>
    </p:spTree>
    <p:extLst>
      <p:ext uri="{BB962C8B-B14F-4D97-AF65-F5344CB8AC3E}">
        <p14:creationId xmlns:p14="http://schemas.microsoft.com/office/powerpoint/2010/main" val="1090148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Hygiene</a:t>
            </a:r>
            <a:endParaRPr lang="en-US" dirty="0"/>
          </a:p>
        </p:txBody>
      </p:sp>
      <p:sp>
        <p:nvSpPr>
          <p:cNvPr id="3" name="Content Placeholder 2"/>
          <p:cNvSpPr>
            <a:spLocks noGrp="1"/>
          </p:cNvSpPr>
          <p:nvPr>
            <p:ph idx="1"/>
          </p:nvPr>
        </p:nvSpPr>
        <p:spPr/>
        <p:txBody>
          <a:bodyPr/>
          <a:lstStyle/>
          <a:p>
            <a:r>
              <a:rPr lang="en-US" b="1" dirty="0"/>
              <a:t>Problem #</a:t>
            </a:r>
            <a:r>
              <a:rPr lang="en-US" b="1" dirty="0" smtClean="0"/>
              <a:t>3</a:t>
            </a:r>
            <a:r>
              <a:rPr lang="en-US" dirty="0" smtClean="0"/>
              <a:t>: </a:t>
            </a:r>
            <a:r>
              <a:rPr lang="en-US" dirty="0"/>
              <a:t>Filter out unwanted prefixes</a:t>
            </a:r>
          </a:p>
          <a:p>
            <a:r>
              <a:rPr lang="en-US" b="1" dirty="0"/>
              <a:t>Solution #3</a:t>
            </a:r>
            <a:r>
              <a:rPr lang="en-US" dirty="0"/>
              <a:t>: </a:t>
            </a:r>
            <a:r>
              <a:rPr lang="en-US" dirty="0" smtClean="0"/>
              <a:t>Basic Filtering implemented</a:t>
            </a:r>
            <a:br>
              <a:rPr lang="en-US" dirty="0" smtClean="0"/>
            </a:br>
            <a:r>
              <a:rPr lang="en-US" dirty="0" smtClean="0"/>
              <a:t>(</a:t>
            </a:r>
            <a:r>
              <a:rPr lang="en-US" dirty="0" err="1" smtClean="0"/>
              <a:t>Bogons</a:t>
            </a:r>
            <a:r>
              <a:rPr lang="en-US" dirty="0" smtClean="0"/>
              <a:t>, Martians, RFC1918, native AS, next-hop sanity)</a:t>
            </a:r>
            <a:endParaRPr lang="en-US" dirty="0"/>
          </a:p>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4</a:t>
            </a:fld>
            <a:endParaRPr lang="en-US"/>
          </a:p>
        </p:txBody>
      </p:sp>
    </p:spTree>
    <p:extLst>
      <p:ext uri="{BB962C8B-B14F-4D97-AF65-F5344CB8AC3E}">
        <p14:creationId xmlns:p14="http://schemas.microsoft.com/office/powerpoint/2010/main" val="1936477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Hygiene</a:t>
            </a:r>
            <a:endParaRPr lang="en-US" dirty="0"/>
          </a:p>
        </p:txBody>
      </p:sp>
      <p:sp>
        <p:nvSpPr>
          <p:cNvPr id="3" name="Content Placeholder 2"/>
          <p:cNvSpPr>
            <a:spLocks noGrp="1"/>
          </p:cNvSpPr>
          <p:nvPr>
            <p:ph idx="1"/>
          </p:nvPr>
        </p:nvSpPr>
        <p:spPr/>
        <p:txBody>
          <a:bodyPr/>
          <a:lstStyle/>
          <a:p>
            <a:r>
              <a:rPr lang="en-US" b="1" dirty="0" smtClean="0"/>
              <a:t>Problem #4 (ca. 2013)</a:t>
            </a:r>
            <a:r>
              <a:rPr lang="en-US" dirty="0" smtClean="0"/>
              <a:t>: Filter out more unwanted prefixes</a:t>
            </a:r>
          </a:p>
          <a:p>
            <a:r>
              <a:rPr lang="en-US" b="1" dirty="0" smtClean="0"/>
              <a:t>Solution #4</a:t>
            </a:r>
            <a:r>
              <a:rPr lang="en-US" dirty="0" smtClean="0"/>
              <a:t>: Filter based on IRR data and RPKI</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5</a:t>
            </a:fld>
            <a:endParaRPr lang="en-US"/>
          </a:p>
        </p:txBody>
      </p:sp>
    </p:spTree>
    <p:extLst>
      <p:ext uri="{BB962C8B-B14F-4D97-AF65-F5344CB8AC3E}">
        <p14:creationId xmlns:p14="http://schemas.microsoft.com/office/powerpoint/2010/main" val="1255781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Server politics</a:t>
            </a:r>
            <a:endParaRPr lang="en-US" dirty="0"/>
          </a:p>
        </p:txBody>
      </p:sp>
      <p:sp>
        <p:nvSpPr>
          <p:cNvPr id="3" name="Content Placeholder 2"/>
          <p:cNvSpPr>
            <a:spLocks noGrp="1"/>
          </p:cNvSpPr>
          <p:nvPr>
            <p:ph idx="1"/>
          </p:nvPr>
        </p:nvSpPr>
        <p:spPr/>
        <p:txBody>
          <a:bodyPr>
            <a:normAutofit lnSpcReduction="10000"/>
          </a:bodyPr>
          <a:lstStyle/>
          <a:p>
            <a:r>
              <a:rPr lang="en-US" b="1" dirty="0" smtClean="0"/>
              <a:t>Problem #5</a:t>
            </a:r>
            <a:r>
              <a:rPr lang="en-US" dirty="0" smtClean="0"/>
              <a:t>: Introduce solution #4 in a non controversial way. </a:t>
            </a:r>
            <a:r>
              <a:rPr lang="en-US" dirty="0"/>
              <a:t/>
            </a:r>
            <a:br>
              <a:rPr lang="en-US" dirty="0"/>
            </a:br>
            <a:r>
              <a:rPr lang="en-US" dirty="0" smtClean="0"/>
              <a:t/>
            </a:r>
            <a:br>
              <a:rPr lang="en-US" dirty="0" smtClean="0"/>
            </a:br>
            <a:r>
              <a:rPr lang="en-US" sz="2600" dirty="0" smtClean="0"/>
              <a:t>”Filtering prefixes based on BCPs is OK, but asking other institutions (e.g. RIPE) about prefix validity may attract ire from customers not acknowledging institution authority or value. It might also inadvertently advertise capability to non-community stakeholders”</a:t>
            </a:r>
            <a:endParaRPr lang="en-US" sz="2600" dirty="0"/>
          </a:p>
        </p:txBody>
      </p:sp>
      <p:sp>
        <p:nvSpPr>
          <p:cNvPr id="4" name="Slide Number Placeholder 3"/>
          <p:cNvSpPr>
            <a:spLocks noGrp="1"/>
          </p:cNvSpPr>
          <p:nvPr>
            <p:ph type="sldNum" sz="quarter" idx="12"/>
          </p:nvPr>
        </p:nvSpPr>
        <p:spPr/>
        <p:txBody>
          <a:bodyPr/>
          <a:lstStyle/>
          <a:p>
            <a:fld id="{2066355A-084C-D24E-9AD2-7E4FC41EA627}" type="slidenum">
              <a:rPr lang="en-US" smtClean="0"/>
              <a:t>6</a:t>
            </a:fld>
            <a:endParaRPr lang="en-US"/>
          </a:p>
        </p:txBody>
      </p:sp>
    </p:spTree>
    <p:extLst>
      <p:ext uri="{BB962C8B-B14F-4D97-AF65-F5344CB8AC3E}">
        <p14:creationId xmlns:p14="http://schemas.microsoft.com/office/powerpoint/2010/main" val="113853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Server politics</a:t>
            </a:r>
            <a:endParaRPr lang="en-US" dirty="0"/>
          </a:p>
        </p:txBody>
      </p:sp>
      <p:sp>
        <p:nvSpPr>
          <p:cNvPr id="3" name="Content Placeholder 2"/>
          <p:cNvSpPr>
            <a:spLocks noGrp="1"/>
          </p:cNvSpPr>
          <p:nvPr>
            <p:ph idx="1"/>
          </p:nvPr>
        </p:nvSpPr>
        <p:spPr/>
        <p:txBody>
          <a:bodyPr/>
          <a:lstStyle/>
          <a:p>
            <a:r>
              <a:rPr lang="en-US" b="1" dirty="0" smtClean="0"/>
              <a:t>Solution #5 (2015)</a:t>
            </a:r>
            <a:r>
              <a:rPr lang="en-US" dirty="0" smtClean="0"/>
              <a:t>: Circumvent problem #5 by introducing four choices of filtering (IRR+RPKI, IRR only, RPKI only, no filtering, just tagging) in a second set of route servers. Add all solutions, up to #4 to that new set. Call it Falcon route servers. Make tagging the default filtering option.</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7</a:t>
            </a:fld>
            <a:endParaRPr lang="en-US"/>
          </a:p>
        </p:txBody>
      </p:sp>
    </p:spTree>
    <p:extLst>
      <p:ext uri="{BB962C8B-B14F-4D97-AF65-F5344CB8AC3E}">
        <p14:creationId xmlns:p14="http://schemas.microsoft.com/office/powerpoint/2010/main" val="130255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Server politics</a:t>
            </a:r>
            <a:endParaRPr lang="en-US" dirty="0"/>
          </a:p>
        </p:txBody>
      </p:sp>
      <p:sp>
        <p:nvSpPr>
          <p:cNvPr id="3" name="Content Placeholder 2"/>
          <p:cNvSpPr>
            <a:spLocks noGrp="1"/>
          </p:cNvSpPr>
          <p:nvPr>
            <p:ph idx="1"/>
          </p:nvPr>
        </p:nvSpPr>
        <p:spPr/>
        <p:txBody>
          <a:bodyPr/>
          <a:lstStyle/>
          <a:p>
            <a:r>
              <a:rPr lang="en-US" b="1" dirty="0" smtClean="0"/>
              <a:t>Solution #5 (cont’d)</a:t>
            </a:r>
            <a:r>
              <a:rPr lang="en-US" dirty="0" smtClean="0"/>
              <a:t>: Bet internally as to whether customers are interested in the new route servers or not, based on the uptake in a month’s time. </a:t>
            </a:r>
            <a:r>
              <a:rPr lang="en-US" smtClean="0"/>
              <a:t>There was </a:t>
            </a:r>
            <a:r>
              <a:rPr lang="en-US" smtClean="0">
                <a:sym typeface="Wingdings"/>
              </a:rPr>
              <a:t></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8</a:t>
            </a:fld>
            <a:endParaRPr lang="en-US"/>
          </a:p>
        </p:txBody>
      </p:sp>
    </p:spTree>
    <p:extLst>
      <p:ext uri="{BB962C8B-B14F-4D97-AF65-F5344CB8AC3E}">
        <p14:creationId xmlns:p14="http://schemas.microsoft.com/office/powerpoint/2010/main" val="44778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Server politics</a:t>
            </a:r>
            <a:endParaRPr lang="en-US" dirty="0"/>
          </a:p>
        </p:txBody>
      </p:sp>
      <p:sp>
        <p:nvSpPr>
          <p:cNvPr id="3" name="Content Placeholder 2"/>
          <p:cNvSpPr>
            <a:spLocks noGrp="1"/>
          </p:cNvSpPr>
          <p:nvPr>
            <p:ph idx="1"/>
          </p:nvPr>
        </p:nvSpPr>
        <p:spPr/>
        <p:txBody>
          <a:bodyPr/>
          <a:lstStyle/>
          <a:p>
            <a:r>
              <a:rPr lang="en-US" b="1" dirty="0" smtClean="0"/>
              <a:t>Problem #6</a:t>
            </a:r>
            <a:r>
              <a:rPr lang="en-US" dirty="0" smtClean="0"/>
              <a:t>: Customers/members informally suggest to backport features to the Legacy route servers. Internal discussion ensues once again. Is it OK to do that?</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9</a:t>
            </a:fld>
            <a:endParaRPr lang="en-US"/>
          </a:p>
        </p:txBody>
      </p:sp>
    </p:spTree>
    <p:extLst>
      <p:ext uri="{BB962C8B-B14F-4D97-AF65-F5344CB8AC3E}">
        <p14:creationId xmlns:p14="http://schemas.microsoft.com/office/powerpoint/2010/main" val="85876492"/>
      </p:ext>
    </p:extLst>
  </p:cSld>
  <p:clrMapOvr>
    <a:masterClrMapping/>
  </p:clrMapOvr>
</p:sld>
</file>

<file path=ppt/theme/theme1.xml><?xml version="1.0" encoding="utf-8"?>
<a:theme xmlns:a="http://schemas.openxmlformats.org/drawingml/2006/main" name="Default Theme">
  <a:themeElements>
    <a:clrScheme name="Ams ix">
      <a:dk1>
        <a:sysClr val="windowText" lastClr="000000"/>
      </a:dk1>
      <a:lt1>
        <a:sysClr val="window" lastClr="FFFFFF"/>
      </a:lt1>
      <a:dk2>
        <a:srgbClr val="F58025"/>
      </a:dk2>
      <a:lt2>
        <a:srgbClr val="EEECE1"/>
      </a:lt2>
      <a:accent1>
        <a:srgbClr val="7B4013"/>
      </a:accent1>
      <a:accent2>
        <a:srgbClr val="B8601C"/>
      </a:accent2>
      <a:accent3>
        <a:srgbClr val="F58025"/>
      </a:accent3>
      <a:accent4>
        <a:srgbClr val="F79A50"/>
      </a:accent4>
      <a:accent5>
        <a:srgbClr val="F9B37C"/>
      </a:accent5>
      <a:accent6>
        <a:srgbClr val="FBCCA8"/>
      </a:accent6>
      <a:hlink>
        <a:srgbClr val="999999"/>
      </a:hlink>
      <a:folHlink>
        <a:srgbClr val="CCCCCC"/>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msix_1024x768px">
  <a:themeElements>
    <a:clrScheme name="Ams ix">
      <a:dk1>
        <a:sysClr val="windowText" lastClr="000000"/>
      </a:dk1>
      <a:lt1>
        <a:sysClr val="window" lastClr="FFFFFF"/>
      </a:lt1>
      <a:dk2>
        <a:srgbClr val="F58025"/>
      </a:dk2>
      <a:lt2>
        <a:srgbClr val="EEECE1"/>
      </a:lt2>
      <a:accent1>
        <a:srgbClr val="7B4013"/>
      </a:accent1>
      <a:accent2>
        <a:srgbClr val="B8601C"/>
      </a:accent2>
      <a:accent3>
        <a:srgbClr val="F58025"/>
      </a:accent3>
      <a:accent4>
        <a:srgbClr val="F79A50"/>
      </a:accent4>
      <a:accent5>
        <a:srgbClr val="F9B37C"/>
      </a:accent5>
      <a:accent6>
        <a:srgbClr val="FBCCA8"/>
      </a:accent6>
      <a:hlink>
        <a:srgbClr val="999999"/>
      </a:hlink>
      <a:folHlink>
        <a:srgbClr val="CCCCCC"/>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1335</TotalTime>
  <Words>364</Words>
  <Application>Microsoft Macintosh PowerPoint</Application>
  <PresentationFormat>On-screen Show (4:3)</PresentationFormat>
  <Paragraphs>46</Paragraphs>
  <Slides>14</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Calibri</vt:lpstr>
      <vt:lpstr>Helvetica</vt:lpstr>
      <vt:lpstr>Wingdings</vt:lpstr>
      <vt:lpstr>Arial</vt:lpstr>
      <vt:lpstr>Default Theme</vt:lpstr>
      <vt:lpstr>Amsix_1024x768px</vt:lpstr>
      <vt:lpstr>Route Servers: An AMS-IX Introspective</vt:lpstr>
      <vt:lpstr>Basic Route Server Challenges</vt:lpstr>
      <vt:lpstr>Basic Route Server Challenges</vt:lpstr>
      <vt:lpstr>Routing Hygiene</vt:lpstr>
      <vt:lpstr>Routing Hygiene</vt:lpstr>
      <vt:lpstr>Route Server politics</vt:lpstr>
      <vt:lpstr>Route Server politics</vt:lpstr>
      <vt:lpstr>Route Server politics</vt:lpstr>
      <vt:lpstr>Route Server politics</vt:lpstr>
      <vt:lpstr>Route Server politics</vt:lpstr>
      <vt:lpstr>Legacy Route Server ”falconization”™</vt:lpstr>
      <vt:lpstr>PowerPoint Presentation</vt:lpstr>
      <vt:lpstr>PowerPoint Presentation</vt:lpstr>
      <vt:lpstr>Questions?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Servers: An AMS-IX Introspective</dc:title>
  <dc:creator>Aristidis Lambrianidis</dc:creator>
  <cp:lastModifiedBy>Aristidis Lambrianidis</cp:lastModifiedBy>
  <cp:revision>39</cp:revision>
  <dcterms:created xsi:type="dcterms:W3CDTF">2017-10-23T00:23:27Z</dcterms:created>
  <dcterms:modified xsi:type="dcterms:W3CDTF">2017-10-25T20:57:37Z</dcterms:modified>
</cp:coreProperties>
</file>